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98" r:id="rId6"/>
    <p:sldId id="326" r:id="rId7"/>
    <p:sldId id="402" r:id="rId8"/>
    <p:sldId id="400" r:id="rId9"/>
    <p:sldId id="404" r:id="rId10"/>
    <p:sldId id="405" r:id="rId11"/>
    <p:sldId id="406" r:id="rId12"/>
    <p:sldId id="407" r:id="rId13"/>
    <p:sldId id="408" r:id="rId14"/>
    <p:sldId id="409" r:id="rId15"/>
    <p:sldId id="413" r:id="rId16"/>
    <p:sldId id="414" r:id="rId17"/>
    <p:sldId id="415" r:id="rId18"/>
    <p:sldId id="416" r:id="rId19"/>
    <p:sldId id="418" r:id="rId20"/>
    <p:sldId id="383" r:id="rId21"/>
    <p:sldId id="392" r:id="rId22"/>
    <p:sldId id="393" r:id="rId23"/>
    <p:sldId id="410" r:id="rId24"/>
    <p:sldId id="279" r:id="rId25"/>
    <p:sldId id="395" r:id="rId26"/>
    <p:sldId id="419" r:id="rId27"/>
  </p:sldIdLst>
  <p:sldSz cx="12192000" cy="6858000"/>
  <p:notesSz cx="6735763" cy="9866313"/>
  <p:embeddedFontLst>
    <p:embeddedFont>
      <p:font typeface="Cambria Math" panose="02040503050406030204" pitchFamily="18" charset="0"/>
      <p:regular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EB10D-57A1-4FFD-8CEE-38710DFC9D08}" v="1" dt="2024-04-30T12:37:22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6532" autoAdjust="0"/>
  </p:normalViewPr>
  <p:slideViewPr>
    <p:cSldViewPr snapToGrid="0">
      <p:cViewPr varScale="1">
        <p:scale>
          <a:sx n="107" d="100"/>
          <a:sy n="107" d="100"/>
        </p:scale>
        <p:origin x="7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B8BEB10D-57A1-4FFD-8CEE-38710DFC9D08}"/>
    <pc:docChg chg="undo custSel addSld delSld modSld">
      <pc:chgData name="Jones Egydio" userId="00575a3e5205fb66" providerId="LiveId" clId="{B8BEB10D-57A1-4FFD-8CEE-38710DFC9D08}" dt="2024-04-30T14:48:06.151" v="26" actId="20577"/>
      <pc:docMkLst>
        <pc:docMk/>
      </pc:docMkLst>
      <pc:sldChg chg="modSp mod">
        <pc:chgData name="Jones Egydio" userId="00575a3e5205fb66" providerId="LiveId" clId="{B8BEB10D-57A1-4FFD-8CEE-38710DFC9D08}" dt="2024-04-30T14:48:06.151" v="26" actId="20577"/>
        <pc:sldMkLst>
          <pc:docMk/>
          <pc:sldMk cId="2823354560" sldId="256"/>
        </pc:sldMkLst>
        <pc:spChg chg="mod">
          <ac:chgData name="Jones Egydio" userId="00575a3e5205fb66" providerId="LiveId" clId="{B8BEB10D-57A1-4FFD-8CEE-38710DFC9D08}" dt="2024-04-30T12:37:12.642" v="1" actId="20577"/>
          <ac:spMkLst>
            <pc:docMk/>
            <pc:sldMk cId="2823354560" sldId="256"/>
            <ac:spMk id="2" creationId="{AD8B3B83-7D3C-4231-8D90-9C379CF8A5F9}"/>
          </ac:spMkLst>
        </pc:spChg>
        <pc:spChg chg="mod">
          <ac:chgData name="Jones Egydio" userId="00575a3e5205fb66" providerId="LiveId" clId="{B8BEB10D-57A1-4FFD-8CEE-38710DFC9D08}" dt="2024-04-30T14:48:06.151" v="26" actId="20577"/>
          <ac:spMkLst>
            <pc:docMk/>
            <pc:sldMk cId="2823354560" sldId="256"/>
            <ac:spMk id="6" creationId="{D210C1C3-481C-4D13-8E2C-BAB249BBB692}"/>
          </ac:spMkLst>
        </pc:spChg>
        <pc:picChg chg="mod">
          <ac:chgData name="Jones Egydio" userId="00575a3e5205fb66" providerId="LiveId" clId="{B8BEB10D-57A1-4FFD-8CEE-38710DFC9D08}" dt="2024-04-30T14:47:53.798" v="13" actId="1076"/>
          <ac:picMkLst>
            <pc:docMk/>
            <pc:sldMk cId="2823354560" sldId="256"/>
            <ac:picMk id="9" creationId="{391ED85C-168A-4AEF-B9F1-2E8964C43FD8}"/>
          </ac:picMkLst>
        </pc:picChg>
      </pc:sldChg>
      <pc:sldChg chg="add del">
        <pc:chgData name="Jones Egydio" userId="00575a3e5205fb66" providerId="LiveId" clId="{B8BEB10D-57A1-4FFD-8CEE-38710DFC9D08}" dt="2024-04-30T12:39:41.578" v="9" actId="47"/>
        <pc:sldMkLst>
          <pc:docMk/>
          <pc:sldMk cId="3095460675" sldId="383"/>
        </pc:sldMkLst>
      </pc:sldChg>
      <pc:sldChg chg="add del">
        <pc:chgData name="Jones Egydio" userId="00575a3e5205fb66" providerId="LiveId" clId="{B8BEB10D-57A1-4FFD-8CEE-38710DFC9D08}" dt="2024-04-30T12:39:40.672" v="8" actId="47"/>
        <pc:sldMkLst>
          <pc:docMk/>
          <pc:sldMk cId="3169645204" sldId="392"/>
        </pc:sldMkLst>
      </pc:sldChg>
      <pc:sldChg chg="add del">
        <pc:chgData name="Jones Egydio" userId="00575a3e5205fb66" providerId="LiveId" clId="{B8BEB10D-57A1-4FFD-8CEE-38710DFC9D08}" dt="2024-04-30T12:39:39.820" v="7" actId="47"/>
        <pc:sldMkLst>
          <pc:docMk/>
          <pc:sldMk cId="4080894506" sldId="393"/>
        </pc:sldMkLst>
      </pc:sldChg>
      <pc:sldChg chg="modSp modAnim">
        <pc:chgData name="Jones Egydio" userId="00575a3e5205fb66" providerId="LiveId" clId="{B8BEB10D-57A1-4FFD-8CEE-38710DFC9D08}" dt="2024-04-30T12:37:22.083" v="2" actId="20577"/>
        <pc:sldMkLst>
          <pc:docMk/>
          <pc:sldMk cId="2401999045" sldId="398"/>
        </pc:sldMkLst>
        <pc:spChg chg="mod">
          <ac:chgData name="Jones Egydio" userId="00575a3e5205fb66" providerId="LiveId" clId="{B8BEB10D-57A1-4FFD-8CEE-38710DFC9D08}" dt="2024-04-30T12:37:22.083" v="2" actId="20577"/>
          <ac:spMkLst>
            <pc:docMk/>
            <pc:sldMk cId="2401999045" sldId="398"/>
            <ac:spMk id="12" creationId="{DDA43C48-0C4E-4D70-B6F7-1B2A8CD1A7BB}"/>
          </ac:spMkLst>
        </pc:spChg>
      </pc:sldChg>
      <pc:sldChg chg="add del">
        <pc:chgData name="Jones Egydio" userId="00575a3e5205fb66" providerId="LiveId" clId="{B8BEB10D-57A1-4FFD-8CEE-38710DFC9D08}" dt="2024-04-30T12:39:46.092" v="11" actId="47"/>
        <pc:sldMkLst>
          <pc:docMk/>
          <pc:sldMk cId="1172406114" sldId="39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85D56-756F-4F2A-A72C-1BB2A37ABF95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6D57E8A8-DFBF-4279-9A2D-12097569E833}">
      <dgm:prSet phldrT="[Text]" custT="1"/>
      <dgm:spPr/>
      <dgm:t>
        <a:bodyPr/>
        <a:lstStyle/>
        <a:p>
          <a:r>
            <a:rPr lang="pt-BR" sz="1600" dirty="0"/>
            <a:t>1. Compreendendo o problema</a:t>
          </a:r>
        </a:p>
      </dgm:t>
    </dgm:pt>
    <dgm:pt modelId="{8F860044-58F7-45FF-84B9-EFC9CC4D58CD}" type="parTrans" cxnId="{0D5D36A9-7559-4A2B-BFCF-5CA8E4240CB6}">
      <dgm:prSet/>
      <dgm:spPr/>
      <dgm:t>
        <a:bodyPr/>
        <a:lstStyle/>
        <a:p>
          <a:endParaRPr lang="pt-BR"/>
        </a:p>
      </dgm:t>
    </dgm:pt>
    <dgm:pt modelId="{6A6C1D58-A9CB-40F3-832A-92D9D06F9147}" type="sibTrans" cxnId="{0D5D36A9-7559-4A2B-BFCF-5CA8E4240CB6}">
      <dgm:prSet/>
      <dgm:spPr/>
      <dgm:t>
        <a:bodyPr/>
        <a:lstStyle/>
        <a:p>
          <a:endParaRPr lang="pt-BR"/>
        </a:p>
      </dgm:t>
    </dgm:pt>
    <dgm:pt modelId="{0C325CC1-8278-4461-9244-C80C0916FEA8}">
      <dgm:prSet phldrT="[Text]" custT="1"/>
      <dgm:spPr/>
      <dgm:t>
        <a:bodyPr/>
        <a:lstStyle/>
        <a:p>
          <a:r>
            <a:rPr lang="pt-BR" sz="1600" dirty="0"/>
            <a:t>4. Expresse a função a ser otimizada em termos das variáveis atribuídas anteriormente</a:t>
          </a:r>
        </a:p>
      </dgm:t>
    </dgm:pt>
    <dgm:pt modelId="{7B68C67C-61BD-4728-8DD3-B6ADDD34AE9E}" type="parTrans" cxnId="{F05B1E2F-758D-40D6-97EB-9C9200C1F18A}">
      <dgm:prSet/>
      <dgm:spPr/>
      <dgm:t>
        <a:bodyPr/>
        <a:lstStyle/>
        <a:p>
          <a:endParaRPr lang="pt-BR"/>
        </a:p>
      </dgm:t>
    </dgm:pt>
    <dgm:pt modelId="{3BA6FD84-E1CD-4BAB-B3F1-3D390BB306D2}" type="sibTrans" cxnId="{F05B1E2F-758D-40D6-97EB-9C9200C1F18A}">
      <dgm:prSet/>
      <dgm:spPr/>
      <dgm:t>
        <a:bodyPr/>
        <a:lstStyle/>
        <a:p>
          <a:endParaRPr lang="pt-BR"/>
        </a:p>
      </dgm:t>
    </dgm:pt>
    <dgm:pt modelId="{40C93F88-6997-4FFC-8C1D-1DE4D7FB4DFD}">
      <dgm:prSet phldrT="[Text]" custT="1"/>
      <dgm:spPr/>
      <dgm:t>
        <a:bodyPr/>
        <a:lstStyle/>
        <a:p>
          <a:r>
            <a:rPr lang="pt-BR" sz="1200" dirty="0"/>
            <a:t>5. Utilize o cálculo diferencial para encontrar os valores de máximo ou mínimos absolutos da função. Em particular, se o domínio da função é um intervalo fechado, deve-se utilizar o Método do Intervalo Fechado</a:t>
          </a:r>
        </a:p>
      </dgm:t>
    </dgm:pt>
    <dgm:pt modelId="{CF48CD89-2974-4B46-8C5B-98F6BDAB23B4}" type="parTrans" cxnId="{BC6197A6-97E6-498F-B1C6-790ACF1C7446}">
      <dgm:prSet/>
      <dgm:spPr/>
      <dgm:t>
        <a:bodyPr/>
        <a:lstStyle/>
        <a:p>
          <a:endParaRPr lang="pt-BR"/>
        </a:p>
      </dgm:t>
    </dgm:pt>
    <dgm:pt modelId="{20521467-AF6A-4B87-A13D-6753347AC98A}" type="sibTrans" cxnId="{BC6197A6-97E6-498F-B1C6-790ACF1C7446}">
      <dgm:prSet/>
      <dgm:spPr/>
      <dgm:t>
        <a:bodyPr/>
        <a:lstStyle/>
        <a:p>
          <a:endParaRPr lang="pt-BR"/>
        </a:p>
      </dgm:t>
    </dgm:pt>
    <dgm:pt modelId="{B24971E6-1188-4C80-BB87-1FED9A31611D}">
      <dgm:prSet phldrT="[Text]" custT="1"/>
      <dgm:spPr/>
      <dgm:t>
        <a:bodyPr/>
        <a:lstStyle/>
        <a:p>
          <a:r>
            <a:rPr lang="pt-BR" sz="1600" dirty="0"/>
            <a:t>2. Faça um diagrama</a:t>
          </a:r>
        </a:p>
      </dgm:t>
    </dgm:pt>
    <dgm:pt modelId="{6796D428-CE7D-44F9-A04D-1BF3B3918A27}" type="parTrans" cxnId="{72CC3582-E07C-471A-9C85-CAA15F2BAA19}">
      <dgm:prSet/>
      <dgm:spPr/>
      <dgm:t>
        <a:bodyPr/>
        <a:lstStyle/>
        <a:p>
          <a:endParaRPr lang="pt-BR"/>
        </a:p>
      </dgm:t>
    </dgm:pt>
    <dgm:pt modelId="{FC2B716E-6DB8-4BA2-BFEC-E8F260DD925A}" type="sibTrans" cxnId="{72CC3582-E07C-471A-9C85-CAA15F2BAA19}">
      <dgm:prSet/>
      <dgm:spPr/>
      <dgm:t>
        <a:bodyPr/>
        <a:lstStyle/>
        <a:p>
          <a:endParaRPr lang="pt-BR"/>
        </a:p>
      </dgm:t>
    </dgm:pt>
    <dgm:pt modelId="{A5153D13-54CE-4490-A0E2-E4DA268C15D6}">
      <dgm:prSet phldrT="[Text]" custT="1"/>
      <dgm:spPr/>
      <dgm:t>
        <a:bodyPr/>
        <a:lstStyle/>
        <a:p>
          <a:r>
            <a:rPr lang="pt-BR" sz="1600" dirty="0"/>
            <a:t>3. Introduza uma notação adequada</a:t>
          </a:r>
        </a:p>
      </dgm:t>
    </dgm:pt>
    <dgm:pt modelId="{3D732AFA-9116-4792-8F99-F3C0D4175254}" type="parTrans" cxnId="{9980F69A-41DB-46F5-8810-7D259E3A1008}">
      <dgm:prSet/>
      <dgm:spPr/>
      <dgm:t>
        <a:bodyPr/>
        <a:lstStyle/>
        <a:p>
          <a:endParaRPr lang="pt-BR"/>
        </a:p>
      </dgm:t>
    </dgm:pt>
    <dgm:pt modelId="{6C390894-027B-453A-86AE-E2DE60069CDA}" type="sibTrans" cxnId="{9980F69A-41DB-46F5-8810-7D259E3A1008}">
      <dgm:prSet/>
      <dgm:spPr/>
      <dgm:t>
        <a:bodyPr/>
        <a:lstStyle/>
        <a:p>
          <a:endParaRPr lang="pt-BR"/>
        </a:p>
      </dgm:t>
    </dgm:pt>
    <dgm:pt modelId="{673E7308-EBA5-4981-A51E-944E68C31FF4}" type="pres">
      <dgm:prSet presAssocID="{D4485D56-756F-4F2A-A72C-1BB2A37ABF95}" presName="outerComposite" presStyleCnt="0">
        <dgm:presLayoutVars>
          <dgm:chMax val="5"/>
          <dgm:dir/>
          <dgm:resizeHandles val="exact"/>
        </dgm:presLayoutVars>
      </dgm:prSet>
      <dgm:spPr/>
    </dgm:pt>
    <dgm:pt modelId="{CA8541AC-29E6-4C6B-959D-80964B1626CC}" type="pres">
      <dgm:prSet presAssocID="{D4485D56-756F-4F2A-A72C-1BB2A37ABF95}" presName="dummyMaxCanvas" presStyleCnt="0">
        <dgm:presLayoutVars/>
      </dgm:prSet>
      <dgm:spPr/>
    </dgm:pt>
    <dgm:pt modelId="{F2017E09-91D6-453F-B649-8576DC7B3BBC}" type="pres">
      <dgm:prSet presAssocID="{D4485D56-756F-4F2A-A72C-1BB2A37ABF95}" presName="FiveNodes_1" presStyleLbl="node1" presStyleIdx="0" presStyleCnt="5" custLinFactNeighborX="-37698" custLinFactNeighborY="-6944">
        <dgm:presLayoutVars>
          <dgm:bulletEnabled val="1"/>
        </dgm:presLayoutVars>
      </dgm:prSet>
      <dgm:spPr/>
    </dgm:pt>
    <dgm:pt modelId="{BD5CC095-3695-4274-89DC-1AE5D90E491B}" type="pres">
      <dgm:prSet presAssocID="{D4485D56-756F-4F2A-A72C-1BB2A37ABF95}" presName="FiveNodes_2" presStyleLbl="node1" presStyleIdx="1" presStyleCnt="5">
        <dgm:presLayoutVars>
          <dgm:bulletEnabled val="1"/>
        </dgm:presLayoutVars>
      </dgm:prSet>
      <dgm:spPr/>
    </dgm:pt>
    <dgm:pt modelId="{A0274CD1-4013-4B74-9180-1F0470B657AF}" type="pres">
      <dgm:prSet presAssocID="{D4485D56-756F-4F2A-A72C-1BB2A37ABF95}" presName="FiveNodes_3" presStyleLbl="node1" presStyleIdx="2" presStyleCnt="5">
        <dgm:presLayoutVars>
          <dgm:bulletEnabled val="1"/>
        </dgm:presLayoutVars>
      </dgm:prSet>
      <dgm:spPr/>
    </dgm:pt>
    <dgm:pt modelId="{15B8DF9A-E430-4FFB-957A-A4D44C2F6BDA}" type="pres">
      <dgm:prSet presAssocID="{D4485D56-756F-4F2A-A72C-1BB2A37ABF95}" presName="FiveNodes_4" presStyleLbl="node1" presStyleIdx="3" presStyleCnt="5">
        <dgm:presLayoutVars>
          <dgm:bulletEnabled val="1"/>
        </dgm:presLayoutVars>
      </dgm:prSet>
      <dgm:spPr/>
    </dgm:pt>
    <dgm:pt modelId="{91F71E82-1E44-43C6-A291-044506FE4E68}" type="pres">
      <dgm:prSet presAssocID="{D4485D56-756F-4F2A-A72C-1BB2A37ABF95}" presName="FiveNodes_5" presStyleLbl="node1" presStyleIdx="4" presStyleCnt="5" custScaleY="118658" custLinFactNeighborX="0" custLinFactNeighborY="4594">
        <dgm:presLayoutVars>
          <dgm:bulletEnabled val="1"/>
        </dgm:presLayoutVars>
      </dgm:prSet>
      <dgm:spPr/>
    </dgm:pt>
    <dgm:pt modelId="{BCD3D9D3-2E69-44BC-93F8-58EEAB609E24}" type="pres">
      <dgm:prSet presAssocID="{D4485D56-756F-4F2A-A72C-1BB2A37ABF95}" presName="FiveConn_1-2" presStyleLbl="fgAccFollowNode1" presStyleIdx="0" presStyleCnt="4">
        <dgm:presLayoutVars>
          <dgm:bulletEnabled val="1"/>
        </dgm:presLayoutVars>
      </dgm:prSet>
      <dgm:spPr/>
    </dgm:pt>
    <dgm:pt modelId="{32EE56F7-1E35-4B48-902D-AFB0F1067B5C}" type="pres">
      <dgm:prSet presAssocID="{D4485D56-756F-4F2A-A72C-1BB2A37ABF95}" presName="FiveConn_2-3" presStyleLbl="fgAccFollowNode1" presStyleIdx="1" presStyleCnt="4">
        <dgm:presLayoutVars>
          <dgm:bulletEnabled val="1"/>
        </dgm:presLayoutVars>
      </dgm:prSet>
      <dgm:spPr/>
    </dgm:pt>
    <dgm:pt modelId="{8D2F52E4-00EE-42ED-BF49-2D0ACAA7D958}" type="pres">
      <dgm:prSet presAssocID="{D4485D56-756F-4F2A-A72C-1BB2A37ABF95}" presName="FiveConn_3-4" presStyleLbl="fgAccFollowNode1" presStyleIdx="2" presStyleCnt="4">
        <dgm:presLayoutVars>
          <dgm:bulletEnabled val="1"/>
        </dgm:presLayoutVars>
      </dgm:prSet>
      <dgm:spPr/>
    </dgm:pt>
    <dgm:pt modelId="{795F33ED-FD85-4704-8477-F9D56F4E284B}" type="pres">
      <dgm:prSet presAssocID="{D4485D56-756F-4F2A-A72C-1BB2A37ABF95}" presName="FiveConn_4-5" presStyleLbl="fgAccFollowNode1" presStyleIdx="3" presStyleCnt="4">
        <dgm:presLayoutVars>
          <dgm:bulletEnabled val="1"/>
        </dgm:presLayoutVars>
      </dgm:prSet>
      <dgm:spPr/>
    </dgm:pt>
    <dgm:pt modelId="{E5F18FD0-DF79-47B5-BBF4-2030165F232A}" type="pres">
      <dgm:prSet presAssocID="{D4485D56-756F-4F2A-A72C-1BB2A37ABF95}" presName="FiveNodes_1_text" presStyleLbl="node1" presStyleIdx="4" presStyleCnt="5">
        <dgm:presLayoutVars>
          <dgm:bulletEnabled val="1"/>
        </dgm:presLayoutVars>
      </dgm:prSet>
      <dgm:spPr/>
    </dgm:pt>
    <dgm:pt modelId="{47DA2990-280B-4226-B0F4-25ABE48BF7F8}" type="pres">
      <dgm:prSet presAssocID="{D4485D56-756F-4F2A-A72C-1BB2A37ABF95}" presName="FiveNodes_2_text" presStyleLbl="node1" presStyleIdx="4" presStyleCnt="5">
        <dgm:presLayoutVars>
          <dgm:bulletEnabled val="1"/>
        </dgm:presLayoutVars>
      </dgm:prSet>
      <dgm:spPr/>
    </dgm:pt>
    <dgm:pt modelId="{9F82AD5D-5F13-47EC-A9A6-EFB654A3858B}" type="pres">
      <dgm:prSet presAssocID="{D4485D56-756F-4F2A-A72C-1BB2A37ABF95}" presName="FiveNodes_3_text" presStyleLbl="node1" presStyleIdx="4" presStyleCnt="5">
        <dgm:presLayoutVars>
          <dgm:bulletEnabled val="1"/>
        </dgm:presLayoutVars>
      </dgm:prSet>
      <dgm:spPr/>
    </dgm:pt>
    <dgm:pt modelId="{21B02C0C-9581-4BD6-8F20-7F97E864BA46}" type="pres">
      <dgm:prSet presAssocID="{D4485D56-756F-4F2A-A72C-1BB2A37ABF95}" presName="FiveNodes_4_text" presStyleLbl="node1" presStyleIdx="4" presStyleCnt="5">
        <dgm:presLayoutVars>
          <dgm:bulletEnabled val="1"/>
        </dgm:presLayoutVars>
      </dgm:prSet>
      <dgm:spPr/>
    </dgm:pt>
    <dgm:pt modelId="{581C3E42-6A57-4628-B1A4-E5CD5C6E393E}" type="pres">
      <dgm:prSet presAssocID="{D4485D56-756F-4F2A-A72C-1BB2A37ABF9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2642701-2B29-42A1-B151-428CBAB8E386}" type="presOf" srcId="{6A6C1D58-A9CB-40F3-832A-92D9D06F9147}" destId="{BCD3D9D3-2E69-44BC-93F8-58EEAB609E24}" srcOrd="0" destOrd="0" presId="urn:microsoft.com/office/officeart/2005/8/layout/vProcess5"/>
    <dgm:cxn modelId="{1995EE08-7D8A-4CC8-897A-6E5F2DE0247A}" type="presOf" srcId="{D4485D56-756F-4F2A-A72C-1BB2A37ABF95}" destId="{673E7308-EBA5-4981-A51E-944E68C31FF4}" srcOrd="0" destOrd="0" presId="urn:microsoft.com/office/officeart/2005/8/layout/vProcess5"/>
    <dgm:cxn modelId="{506C3F12-27E8-4533-8171-590CD3F523FD}" type="presOf" srcId="{0C325CC1-8278-4461-9244-C80C0916FEA8}" destId="{15B8DF9A-E430-4FFB-957A-A4D44C2F6BDA}" srcOrd="0" destOrd="0" presId="urn:microsoft.com/office/officeart/2005/8/layout/vProcess5"/>
    <dgm:cxn modelId="{8F4E8214-C750-41F9-AA99-6A8B1FE489C8}" type="presOf" srcId="{6D57E8A8-DFBF-4279-9A2D-12097569E833}" destId="{F2017E09-91D6-453F-B649-8576DC7B3BBC}" srcOrd="0" destOrd="0" presId="urn:microsoft.com/office/officeart/2005/8/layout/vProcess5"/>
    <dgm:cxn modelId="{69C58A25-A3DA-4262-8736-3F3CFA3BC0AA}" type="presOf" srcId="{B24971E6-1188-4C80-BB87-1FED9A31611D}" destId="{47DA2990-280B-4226-B0F4-25ABE48BF7F8}" srcOrd="1" destOrd="0" presId="urn:microsoft.com/office/officeart/2005/8/layout/vProcess5"/>
    <dgm:cxn modelId="{F8B7572C-D5F5-47B1-BFAE-1C75C212D7EE}" type="presOf" srcId="{40C93F88-6997-4FFC-8C1D-1DE4D7FB4DFD}" destId="{581C3E42-6A57-4628-B1A4-E5CD5C6E393E}" srcOrd="1" destOrd="0" presId="urn:microsoft.com/office/officeart/2005/8/layout/vProcess5"/>
    <dgm:cxn modelId="{3AA9722D-6F74-46C2-8C0A-9CE4786A9B63}" type="presOf" srcId="{40C93F88-6997-4FFC-8C1D-1DE4D7FB4DFD}" destId="{91F71E82-1E44-43C6-A291-044506FE4E68}" srcOrd="0" destOrd="0" presId="urn:microsoft.com/office/officeart/2005/8/layout/vProcess5"/>
    <dgm:cxn modelId="{F05B1E2F-758D-40D6-97EB-9C9200C1F18A}" srcId="{D4485D56-756F-4F2A-A72C-1BB2A37ABF95}" destId="{0C325CC1-8278-4461-9244-C80C0916FEA8}" srcOrd="3" destOrd="0" parTransId="{7B68C67C-61BD-4728-8DD3-B6ADDD34AE9E}" sibTransId="{3BA6FD84-E1CD-4BAB-B3F1-3D390BB306D2}"/>
    <dgm:cxn modelId="{1DCE646E-9738-42DE-AC45-7D0E2C9B34B1}" type="presOf" srcId="{A5153D13-54CE-4490-A0E2-E4DA268C15D6}" destId="{A0274CD1-4013-4B74-9180-1F0470B657AF}" srcOrd="0" destOrd="0" presId="urn:microsoft.com/office/officeart/2005/8/layout/vProcess5"/>
    <dgm:cxn modelId="{DBE0A357-8E8F-4523-8D6E-C9E9B356F5B8}" type="presOf" srcId="{3BA6FD84-E1CD-4BAB-B3F1-3D390BB306D2}" destId="{795F33ED-FD85-4704-8477-F9D56F4E284B}" srcOrd="0" destOrd="0" presId="urn:microsoft.com/office/officeart/2005/8/layout/vProcess5"/>
    <dgm:cxn modelId="{4E7DCC78-DA3A-4902-9B7C-AFEAC7C62021}" type="presOf" srcId="{A5153D13-54CE-4490-A0E2-E4DA268C15D6}" destId="{9F82AD5D-5F13-47EC-A9A6-EFB654A3858B}" srcOrd="1" destOrd="0" presId="urn:microsoft.com/office/officeart/2005/8/layout/vProcess5"/>
    <dgm:cxn modelId="{72CC3582-E07C-471A-9C85-CAA15F2BAA19}" srcId="{D4485D56-756F-4F2A-A72C-1BB2A37ABF95}" destId="{B24971E6-1188-4C80-BB87-1FED9A31611D}" srcOrd="1" destOrd="0" parTransId="{6796D428-CE7D-44F9-A04D-1BF3B3918A27}" sibTransId="{FC2B716E-6DB8-4BA2-BFEC-E8F260DD925A}"/>
    <dgm:cxn modelId="{A8D80992-0E18-4275-8EE6-27DA7DBE2584}" type="presOf" srcId="{B24971E6-1188-4C80-BB87-1FED9A31611D}" destId="{BD5CC095-3695-4274-89DC-1AE5D90E491B}" srcOrd="0" destOrd="0" presId="urn:microsoft.com/office/officeart/2005/8/layout/vProcess5"/>
    <dgm:cxn modelId="{9980F69A-41DB-46F5-8810-7D259E3A1008}" srcId="{D4485D56-756F-4F2A-A72C-1BB2A37ABF95}" destId="{A5153D13-54CE-4490-A0E2-E4DA268C15D6}" srcOrd="2" destOrd="0" parTransId="{3D732AFA-9116-4792-8F99-F3C0D4175254}" sibTransId="{6C390894-027B-453A-86AE-E2DE60069CDA}"/>
    <dgm:cxn modelId="{0F59119F-0F9C-483D-BD52-155E2729D908}" type="presOf" srcId="{FC2B716E-6DB8-4BA2-BFEC-E8F260DD925A}" destId="{32EE56F7-1E35-4B48-902D-AFB0F1067B5C}" srcOrd="0" destOrd="0" presId="urn:microsoft.com/office/officeart/2005/8/layout/vProcess5"/>
    <dgm:cxn modelId="{3CC561A4-8FB4-43AF-907A-4E7F8599F268}" type="presOf" srcId="{6C390894-027B-453A-86AE-E2DE60069CDA}" destId="{8D2F52E4-00EE-42ED-BF49-2D0ACAA7D958}" srcOrd="0" destOrd="0" presId="urn:microsoft.com/office/officeart/2005/8/layout/vProcess5"/>
    <dgm:cxn modelId="{9AE16CA4-394F-4FF5-B489-0D5E74DBE0DB}" type="presOf" srcId="{6D57E8A8-DFBF-4279-9A2D-12097569E833}" destId="{E5F18FD0-DF79-47B5-BBF4-2030165F232A}" srcOrd="1" destOrd="0" presId="urn:microsoft.com/office/officeart/2005/8/layout/vProcess5"/>
    <dgm:cxn modelId="{BC6197A6-97E6-498F-B1C6-790ACF1C7446}" srcId="{D4485D56-756F-4F2A-A72C-1BB2A37ABF95}" destId="{40C93F88-6997-4FFC-8C1D-1DE4D7FB4DFD}" srcOrd="4" destOrd="0" parTransId="{CF48CD89-2974-4B46-8C5B-98F6BDAB23B4}" sibTransId="{20521467-AF6A-4B87-A13D-6753347AC98A}"/>
    <dgm:cxn modelId="{0D5D36A9-7559-4A2B-BFCF-5CA8E4240CB6}" srcId="{D4485D56-756F-4F2A-A72C-1BB2A37ABF95}" destId="{6D57E8A8-DFBF-4279-9A2D-12097569E833}" srcOrd="0" destOrd="0" parTransId="{8F860044-58F7-45FF-84B9-EFC9CC4D58CD}" sibTransId="{6A6C1D58-A9CB-40F3-832A-92D9D06F9147}"/>
    <dgm:cxn modelId="{6345B2B9-E004-4B3E-8B71-DABAC3E4F4E6}" type="presOf" srcId="{0C325CC1-8278-4461-9244-C80C0916FEA8}" destId="{21B02C0C-9581-4BD6-8F20-7F97E864BA46}" srcOrd="1" destOrd="0" presId="urn:microsoft.com/office/officeart/2005/8/layout/vProcess5"/>
    <dgm:cxn modelId="{70DD34FA-B12D-41B0-B3BE-E652AFFCC5C7}" type="presParOf" srcId="{673E7308-EBA5-4981-A51E-944E68C31FF4}" destId="{CA8541AC-29E6-4C6B-959D-80964B1626CC}" srcOrd="0" destOrd="0" presId="urn:microsoft.com/office/officeart/2005/8/layout/vProcess5"/>
    <dgm:cxn modelId="{039220C5-92CF-4971-A1FA-92502F8A0B68}" type="presParOf" srcId="{673E7308-EBA5-4981-A51E-944E68C31FF4}" destId="{F2017E09-91D6-453F-B649-8576DC7B3BBC}" srcOrd="1" destOrd="0" presId="urn:microsoft.com/office/officeart/2005/8/layout/vProcess5"/>
    <dgm:cxn modelId="{23B2AFAB-327B-46A5-9495-4E6D9A3A83F5}" type="presParOf" srcId="{673E7308-EBA5-4981-A51E-944E68C31FF4}" destId="{BD5CC095-3695-4274-89DC-1AE5D90E491B}" srcOrd="2" destOrd="0" presId="urn:microsoft.com/office/officeart/2005/8/layout/vProcess5"/>
    <dgm:cxn modelId="{41BB03B9-397C-464B-A5AC-0384D62781BA}" type="presParOf" srcId="{673E7308-EBA5-4981-A51E-944E68C31FF4}" destId="{A0274CD1-4013-4B74-9180-1F0470B657AF}" srcOrd="3" destOrd="0" presId="urn:microsoft.com/office/officeart/2005/8/layout/vProcess5"/>
    <dgm:cxn modelId="{FCF19ABF-DF25-4E1E-B31B-E75F2DD5CCF3}" type="presParOf" srcId="{673E7308-EBA5-4981-A51E-944E68C31FF4}" destId="{15B8DF9A-E430-4FFB-957A-A4D44C2F6BDA}" srcOrd="4" destOrd="0" presId="urn:microsoft.com/office/officeart/2005/8/layout/vProcess5"/>
    <dgm:cxn modelId="{5F096051-5B53-4AF3-8F7F-C033EEEC49D2}" type="presParOf" srcId="{673E7308-EBA5-4981-A51E-944E68C31FF4}" destId="{91F71E82-1E44-43C6-A291-044506FE4E68}" srcOrd="5" destOrd="0" presId="urn:microsoft.com/office/officeart/2005/8/layout/vProcess5"/>
    <dgm:cxn modelId="{B0F9EFE6-F636-49B9-81D3-4B3E8CAC310C}" type="presParOf" srcId="{673E7308-EBA5-4981-A51E-944E68C31FF4}" destId="{BCD3D9D3-2E69-44BC-93F8-58EEAB609E24}" srcOrd="6" destOrd="0" presId="urn:microsoft.com/office/officeart/2005/8/layout/vProcess5"/>
    <dgm:cxn modelId="{35871D94-67B4-451C-A7B1-73877BA325B6}" type="presParOf" srcId="{673E7308-EBA5-4981-A51E-944E68C31FF4}" destId="{32EE56F7-1E35-4B48-902D-AFB0F1067B5C}" srcOrd="7" destOrd="0" presId="urn:microsoft.com/office/officeart/2005/8/layout/vProcess5"/>
    <dgm:cxn modelId="{1A4B8FBD-C89E-47FE-AD23-AF9E2D4D28A0}" type="presParOf" srcId="{673E7308-EBA5-4981-A51E-944E68C31FF4}" destId="{8D2F52E4-00EE-42ED-BF49-2D0ACAA7D958}" srcOrd="8" destOrd="0" presId="urn:microsoft.com/office/officeart/2005/8/layout/vProcess5"/>
    <dgm:cxn modelId="{D81EC351-78F7-403F-BF28-944F0595C6DC}" type="presParOf" srcId="{673E7308-EBA5-4981-A51E-944E68C31FF4}" destId="{795F33ED-FD85-4704-8477-F9D56F4E284B}" srcOrd="9" destOrd="0" presId="urn:microsoft.com/office/officeart/2005/8/layout/vProcess5"/>
    <dgm:cxn modelId="{A745F6D0-F789-4B04-BB55-8EE40BA7C9D5}" type="presParOf" srcId="{673E7308-EBA5-4981-A51E-944E68C31FF4}" destId="{E5F18FD0-DF79-47B5-BBF4-2030165F232A}" srcOrd="10" destOrd="0" presId="urn:microsoft.com/office/officeart/2005/8/layout/vProcess5"/>
    <dgm:cxn modelId="{0A1640E6-EB8E-46F5-BD9C-B44873247D3C}" type="presParOf" srcId="{673E7308-EBA5-4981-A51E-944E68C31FF4}" destId="{47DA2990-280B-4226-B0F4-25ABE48BF7F8}" srcOrd="11" destOrd="0" presId="urn:microsoft.com/office/officeart/2005/8/layout/vProcess5"/>
    <dgm:cxn modelId="{77AC8990-B54C-4321-8565-69123FBCD67B}" type="presParOf" srcId="{673E7308-EBA5-4981-A51E-944E68C31FF4}" destId="{9F82AD5D-5F13-47EC-A9A6-EFB654A3858B}" srcOrd="12" destOrd="0" presId="urn:microsoft.com/office/officeart/2005/8/layout/vProcess5"/>
    <dgm:cxn modelId="{1D17F6C1-6A7A-490B-91DF-90CB948F1A93}" type="presParOf" srcId="{673E7308-EBA5-4981-A51E-944E68C31FF4}" destId="{21B02C0C-9581-4BD6-8F20-7F97E864BA46}" srcOrd="13" destOrd="0" presId="urn:microsoft.com/office/officeart/2005/8/layout/vProcess5"/>
    <dgm:cxn modelId="{6AE9A11F-CFE4-4796-B2A2-A7A365379681}" type="presParOf" srcId="{673E7308-EBA5-4981-A51E-944E68C31FF4}" destId="{581C3E42-6A57-4628-B1A4-E5CD5C6E393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17E09-91D6-453F-B649-8576DC7B3BBC}">
      <dsp:nvSpPr>
        <dsp:cNvPr id="0" name=""/>
        <dsp:cNvSpPr/>
      </dsp:nvSpPr>
      <dsp:spPr>
        <a:xfrm>
          <a:off x="0" y="-43790"/>
          <a:ext cx="4175334" cy="9388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1. Compreendendo o problema</a:t>
          </a:r>
        </a:p>
      </dsp:txBody>
      <dsp:txXfrm>
        <a:off x="27497" y="-16293"/>
        <a:ext cx="3052449" cy="883811"/>
      </dsp:txXfrm>
    </dsp:sp>
    <dsp:sp modelId="{BD5CC095-3695-4274-89DC-1AE5D90E491B}">
      <dsp:nvSpPr>
        <dsp:cNvPr id="0" name=""/>
        <dsp:cNvSpPr/>
      </dsp:nvSpPr>
      <dsp:spPr>
        <a:xfrm>
          <a:off x="311794" y="1025404"/>
          <a:ext cx="4175334" cy="9388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2. Faça um diagrama</a:t>
          </a:r>
        </a:p>
      </dsp:txBody>
      <dsp:txXfrm>
        <a:off x="339291" y="1052901"/>
        <a:ext cx="3198322" cy="883811"/>
      </dsp:txXfrm>
    </dsp:sp>
    <dsp:sp modelId="{A0274CD1-4013-4B74-9180-1F0470B657AF}">
      <dsp:nvSpPr>
        <dsp:cNvPr id="0" name=""/>
        <dsp:cNvSpPr/>
      </dsp:nvSpPr>
      <dsp:spPr>
        <a:xfrm>
          <a:off x="623588" y="2094599"/>
          <a:ext cx="4175334" cy="9388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3. Introduza uma notação adequada</a:t>
          </a:r>
        </a:p>
      </dsp:txBody>
      <dsp:txXfrm>
        <a:off x="651085" y="2122096"/>
        <a:ext cx="3198322" cy="883811"/>
      </dsp:txXfrm>
    </dsp:sp>
    <dsp:sp modelId="{15B8DF9A-E430-4FFB-957A-A4D44C2F6BDA}">
      <dsp:nvSpPr>
        <dsp:cNvPr id="0" name=""/>
        <dsp:cNvSpPr/>
      </dsp:nvSpPr>
      <dsp:spPr>
        <a:xfrm>
          <a:off x="935383" y="3163794"/>
          <a:ext cx="4175334" cy="9388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4. Expresse a função a ser otimizada em termos das variáveis atribuídas anteriormente</a:t>
          </a:r>
        </a:p>
      </dsp:txBody>
      <dsp:txXfrm>
        <a:off x="962880" y="3191291"/>
        <a:ext cx="3198322" cy="883811"/>
      </dsp:txXfrm>
    </dsp:sp>
    <dsp:sp modelId="{91F71E82-1E44-43C6-A291-044506FE4E68}">
      <dsp:nvSpPr>
        <dsp:cNvPr id="0" name=""/>
        <dsp:cNvSpPr/>
      </dsp:nvSpPr>
      <dsp:spPr>
        <a:xfrm>
          <a:off x="1247177" y="4145408"/>
          <a:ext cx="4175334" cy="11139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5. Utilize o cálculo diferencial para encontrar os valores de máximo ou mínimos absolutos da função. Em particular, se o domínio da função é um intervalo fechado, deve-se utilizar o Método do Intervalo Fechado</a:t>
          </a:r>
        </a:p>
      </dsp:txBody>
      <dsp:txXfrm>
        <a:off x="1279804" y="4178035"/>
        <a:ext cx="3188062" cy="1048713"/>
      </dsp:txXfrm>
    </dsp:sp>
    <dsp:sp modelId="{BCD3D9D3-2E69-44BC-93F8-58EEAB609E24}">
      <dsp:nvSpPr>
        <dsp:cNvPr id="0" name=""/>
        <dsp:cNvSpPr/>
      </dsp:nvSpPr>
      <dsp:spPr>
        <a:xfrm>
          <a:off x="3565110" y="642058"/>
          <a:ext cx="610223" cy="6102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3702410" y="642058"/>
        <a:ext cx="335623" cy="459193"/>
      </dsp:txXfrm>
    </dsp:sp>
    <dsp:sp modelId="{32EE56F7-1E35-4B48-902D-AFB0F1067B5C}">
      <dsp:nvSpPr>
        <dsp:cNvPr id="0" name=""/>
        <dsp:cNvSpPr/>
      </dsp:nvSpPr>
      <dsp:spPr>
        <a:xfrm>
          <a:off x="3876905" y="1711254"/>
          <a:ext cx="610223" cy="6102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4014205" y="1711254"/>
        <a:ext cx="335623" cy="459193"/>
      </dsp:txXfrm>
    </dsp:sp>
    <dsp:sp modelId="{8D2F52E4-00EE-42ED-BF49-2D0ACAA7D958}">
      <dsp:nvSpPr>
        <dsp:cNvPr id="0" name=""/>
        <dsp:cNvSpPr/>
      </dsp:nvSpPr>
      <dsp:spPr>
        <a:xfrm>
          <a:off x="4188699" y="2764802"/>
          <a:ext cx="610223" cy="6102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4325999" y="2764802"/>
        <a:ext cx="335623" cy="459193"/>
      </dsp:txXfrm>
    </dsp:sp>
    <dsp:sp modelId="{795F33ED-FD85-4704-8477-F9D56F4E284B}">
      <dsp:nvSpPr>
        <dsp:cNvPr id="0" name=""/>
        <dsp:cNvSpPr/>
      </dsp:nvSpPr>
      <dsp:spPr>
        <a:xfrm>
          <a:off x="4500493" y="3844428"/>
          <a:ext cx="610223" cy="6102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4637793" y="3844428"/>
        <a:ext cx="335623" cy="45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30/04/2024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30/04/2024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30/04/2024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uronio-br/vis%C3%A3o-geral-de-redes-neurais-ee4b882d32af" TargetMode="External"/><Relationship Id="rId2" Type="http://schemas.openxmlformats.org/officeDocument/2006/relationships/hyperlink" Target="http://introto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homepages.dcc.ufmg.br/~assuncao/AAP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8490529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000" b="1" dirty="0">
                <a:latin typeface="Arial monospaced for SAP" panose="020B0609020202030204"/>
                <a:ea typeface="UD Digi Kyokasho N-B" panose="020B0400000000000000" pitchFamily="18" charset="-128"/>
              </a:rPr>
              <a:t>FIAP</a:t>
            </a:r>
            <a:br>
              <a:rPr lang="pt-BR" sz="4000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br>
              <a:rPr lang="pt-BR" sz="4000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r>
              <a:rPr lang="pt-BR" sz="4000" dirty="0">
                <a:latin typeface="Arial monospaced for SAP" panose="020B0609020202030204"/>
                <a:ea typeface="UD Digi Kyokasho N-B" panose="020B0400000000000000" pitchFamily="18" charset="-128"/>
              </a:rPr>
              <a:t>Aplicações de Cálculo Diferencial e Integral</a:t>
            </a:r>
            <a:br>
              <a:rPr lang="pt-BR" sz="4000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r>
              <a:rPr lang="pt-BR" sz="1000" dirty="0">
                <a:latin typeface="Arial monospaced for SAP" panose="020B0609020202030204"/>
                <a:ea typeface="UD Digi Kyokasho N-B" panose="020B0400000000000000" pitchFamily="18" charset="-128"/>
              </a:rPr>
              <a:t> </a:t>
            </a:r>
            <a:br>
              <a:rPr lang="pt-BR" sz="3700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r>
              <a:rPr lang="pt-BR" sz="3200" dirty="0">
                <a:latin typeface="Arial monospaced for SAP" panose="020B0609020202030204"/>
                <a:ea typeface="UD Digi Kyokasho N-B" panose="020B0400000000000000" pitchFamily="18" charset="-128"/>
              </a:rPr>
              <a:t>Aula 10</a:t>
            </a:r>
            <a:endParaRPr lang="pt-BR" sz="3700" dirty="0">
              <a:latin typeface="Arial monospaced for SAP" panose="020B0609020202030204"/>
              <a:ea typeface="UD Digi Kyokasho N-B" panose="020B0400000000000000" pitchFamily="18" charset="-12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 monospaced for SAP" panose="020B0609020202030204" pitchFamily="49" charset="0"/>
              </a:rPr>
              <a:t>Prof. Jones Egydio</a:t>
            </a:r>
          </a:p>
          <a:p>
            <a:pPr algn="l"/>
            <a:r>
              <a:rPr lang="es-ES" sz="1400" b="1" dirty="0">
                <a:latin typeface="Arial monospaced for SAP" panose="020B0609020202030204" pitchFamily="49" charset="0"/>
              </a:rPr>
              <a:t>jones.egydio@uol.com.br</a:t>
            </a:r>
            <a:endParaRPr lang="pt-BR" sz="1400" b="1" dirty="0">
              <a:latin typeface="Arial monospaced for SAP" panose="020B0609020202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</a:rPr>
              <a:t>2024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 descr="Logo Parceiro">
            <a:extLst>
              <a:ext uri="{FF2B5EF4-FFF2-40B4-BE49-F238E27FC236}">
                <a16:creationId xmlns:a16="http://schemas.microsoft.com/office/drawing/2014/main" id="{CE79A440-755A-9D83-FF9B-61DC31BD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824621"/>
            <a:ext cx="4358159" cy="45288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dirty="0">
                <a:latin typeface="Arial monospaced for SAP" panose="020B0609020202030204" pitchFamily="49" charset="0"/>
              </a:rPr>
              <a:t>Uma loja tem vendido 200 aparelhos de vídeo game por semana a R$ 350,00 cada. Uma pesquisa de mercado indicou que para cada R$ 100,00 de desconto oferecido aos compradores, o número de unidades vendidas aumenta 20 por semana. Encontre a </a:t>
            </a:r>
            <a:r>
              <a:rPr lang="pt-BR" sz="2000" b="1" dirty="0">
                <a:latin typeface="Arial monospaced for SAP" panose="020B0609020202030204" pitchFamily="49" charset="0"/>
              </a:rPr>
              <a:t>função demanda </a:t>
            </a:r>
            <a:r>
              <a:rPr lang="pt-BR" sz="2000" dirty="0">
                <a:latin typeface="Arial monospaced for SAP" panose="020B0609020202030204" pitchFamily="49" charset="0"/>
              </a:rPr>
              <a:t>e a </a:t>
            </a:r>
            <a:r>
              <a:rPr lang="pt-BR" sz="2000" b="1" dirty="0">
                <a:latin typeface="Arial monospaced for SAP" panose="020B0609020202030204" pitchFamily="49" charset="0"/>
              </a:rPr>
              <a:t>função receita</a:t>
            </a:r>
            <a:r>
              <a:rPr lang="pt-BR" sz="2000" dirty="0">
                <a:latin typeface="Arial monospaced for SAP" panose="020B0609020202030204" pitchFamily="49" charset="0"/>
              </a:rPr>
              <a:t>. Qual o desconto que a loja deveria oferecer para </a:t>
            </a:r>
            <a:r>
              <a:rPr lang="pt-BR" sz="2000" b="1" dirty="0">
                <a:latin typeface="Arial monospaced for SAP" panose="020B0609020202030204" pitchFamily="49" charset="0"/>
              </a:rPr>
              <a:t>maximizar</a:t>
            </a:r>
            <a:r>
              <a:rPr lang="pt-BR" sz="2000" dirty="0">
                <a:latin typeface="Arial monospaced for SAP" panose="020B0609020202030204" pitchFamily="49" charset="0"/>
              </a:rPr>
              <a:t> sua receita?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Resolvendo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36120-A4D4-BFA8-7BA3-CC6DA92B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29" y="1824621"/>
            <a:ext cx="5575671" cy="4373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3BB74-7DF5-936D-F2DF-4C8441E28C69}"/>
              </a:ext>
            </a:extLst>
          </p:cNvPr>
          <p:cNvSpPr txBox="1"/>
          <p:nvPr/>
        </p:nvSpPr>
        <p:spPr>
          <a:xfrm>
            <a:off x="5943600" y="3890163"/>
            <a:ext cx="182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Evidência gráfica!</a:t>
            </a:r>
          </a:p>
        </p:txBody>
      </p:sp>
    </p:spTree>
    <p:extLst>
      <p:ext uri="{BB962C8B-B14F-4D97-AF65-F5344CB8AC3E}">
        <p14:creationId xmlns:p14="http://schemas.microsoft.com/office/powerpoint/2010/main" val="24555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824621"/>
            <a:ext cx="10515600" cy="45288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dirty="0">
                <a:latin typeface="Arial monospaced for SAP" panose="020B0609020202030204" pitchFamily="49" charset="0"/>
              </a:rPr>
              <a:t>Uma loja tem vendido 200 aparelhos de vídeo game por semana a R$ 350,00 cada. Uma pesquisa de mercado indicou que para cada R$ 10,00 de desconto oferecido aos compradores, o número de unidades vendidas aumenta 20 por semana. Encontre a </a:t>
            </a:r>
            <a:r>
              <a:rPr lang="pt-BR" sz="2000" b="1" dirty="0">
                <a:latin typeface="Arial monospaced for SAP" panose="020B0609020202030204" pitchFamily="49" charset="0"/>
              </a:rPr>
              <a:t>função demanda</a:t>
            </a:r>
            <a:r>
              <a:rPr lang="pt-BR" sz="2000" dirty="0">
                <a:latin typeface="Arial monospaced for SAP" panose="020B0609020202030204" pitchFamily="49" charset="0"/>
              </a:rPr>
              <a:t> e a </a:t>
            </a:r>
            <a:r>
              <a:rPr lang="pt-BR" sz="2000" b="1" dirty="0">
                <a:latin typeface="Arial monospaced for SAP" panose="020B0609020202030204" pitchFamily="49" charset="0"/>
              </a:rPr>
              <a:t>função receita</a:t>
            </a:r>
            <a:r>
              <a:rPr lang="pt-BR" sz="2000" dirty="0">
                <a:latin typeface="Arial monospaced for SAP" panose="020B0609020202030204" pitchFamily="49" charset="0"/>
              </a:rPr>
              <a:t>. Qual o desconto que a loja deveria oferecer para </a:t>
            </a:r>
            <a:r>
              <a:rPr lang="pt-BR" sz="2000" b="1" dirty="0">
                <a:latin typeface="Arial monospaced for SAP" panose="020B0609020202030204" pitchFamily="49" charset="0"/>
              </a:rPr>
              <a:t>maximizar</a:t>
            </a:r>
            <a:r>
              <a:rPr lang="pt-BR" sz="2000" dirty="0">
                <a:latin typeface="Arial monospaced for SAP" panose="020B0609020202030204" pitchFamily="49" charset="0"/>
              </a:rPr>
              <a:t> sua receita?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b="1" i="1" dirty="0">
                <a:solidFill>
                  <a:srgbClr val="002060"/>
                </a:solidFill>
                <a:latin typeface="Arial monospaced for SAP" panose="020B0609020202030204" pitchFamily="49" charset="0"/>
              </a:rPr>
              <a:t>Abordagem computacional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dirty="0">
                <a:solidFill>
                  <a:srgbClr val="002060"/>
                </a:solidFill>
                <a:latin typeface="Arial monospaced for SAP" panose="020B0609020202030204" pitchFamily="49" charset="0"/>
              </a:rPr>
              <a:t>Usaremos Python para resolver o problema.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11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Resolvendo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4C3416-2A53-637D-AB25-DEB0FF2E1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24" y="5045886"/>
            <a:ext cx="1766300" cy="50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71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dirty="0">
                <a:solidFill>
                  <a:srgbClr val="FFFFFF"/>
                </a:solidFill>
                <a:latin typeface="Arial monospaced for SAP" panose="020B0609020202030204" pitchFamily="49" charset="0"/>
              </a:rPr>
              <a:t>Problema #2</a:t>
            </a:r>
            <a:endParaRPr lang="pt-BR" sz="4000" b="1" i="1" dirty="0">
              <a:solidFill>
                <a:srgbClr val="FFFFFF"/>
              </a:solidFill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915019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>
                    <a:latin typeface="Arial monospaced for SAP" panose="020B0609020202030204" pitchFamily="49" charset="0"/>
                  </a:rPr>
                  <a:t>Seja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=0,006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10−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 para outros valores de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400" b="0" dirty="0">
                  <a:latin typeface="Arial monospaced for SAP" panose="020B0609020202030204" pitchFamily="49" charset="0"/>
                </a:endParaRPr>
              </a:p>
              <a:p>
                <a:pPr marL="0" indent="0">
                  <a:buNone/>
                </a:pPr>
                <a:endParaRPr lang="pt-BR" sz="2400" b="0" dirty="0">
                  <a:latin typeface="Arial monospaced for SAP" panose="020B0609020202030204" pitchFamily="49" charset="0"/>
                </a:endParaRPr>
              </a:p>
              <a:p>
                <a:pPr marL="514350" indent="-514350">
                  <a:buAutoNum type="alphaLcParenBoth"/>
                </a:pPr>
                <a:r>
                  <a:rPr lang="pt-BR" sz="2400" dirty="0">
                    <a:latin typeface="Arial monospaced for SAP" panose="020B0609020202030204" pitchFamily="49" charset="0"/>
                  </a:rPr>
                  <a:t>Verifique se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 é uma função densidade de probabilidade;</a:t>
                </a:r>
              </a:p>
              <a:p>
                <a:pPr marL="514350" indent="-514350">
                  <a:buAutoNum type="alphaLcParenBoth"/>
                </a:pPr>
                <a:r>
                  <a:rPr lang="pt-BR" sz="2400" dirty="0">
                    <a:latin typeface="Arial monospaced for SAP" panose="020B0609020202030204" pitchFamily="49" charset="0"/>
                  </a:rPr>
                  <a:t>Encontre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≤8</m:t>
                        </m:r>
                      </m:e>
                    </m:d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915019" cy="5546047"/>
              </a:xfrm>
              <a:blipFill>
                <a:blip r:embed="rId2"/>
                <a:stretch>
                  <a:fillRect l="-1323" r="-14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FIAP – Onet Club">
            <a:extLst>
              <a:ext uri="{FF2B5EF4-FFF2-40B4-BE49-F238E27FC236}">
                <a16:creationId xmlns:a16="http://schemas.microsoft.com/office/drawing/2014/main" id="{B8D1E075-C0BE-2F5F-E6AA-CD7224D4A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5245A59-236D-E292-BD08-7AA2D9C42DC4}"/>
              </a:ext>
            </a:extLst>
          </p:cNvPr>
          <p:cNvGrpSpPr/>
          <p:nvPr/>
        </p:nvGrpSpPr>
        <p:grpSpPr>
          <a:xfrm>
            <a:off x="6846490" y="4743037"/>
            <a:ext cx="2842556" cy="1313635"/>
            <a:chOff x="8434340" y="4970702"/>
            <a:chExt cx="2507030" cy="13136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15E407-865F-2200-FA4B-E3A792D5138E}"/>
                </a:ext>
              </a:extLst>
            </p:cNvPr>
            <p:cNvCxnSpPr>
              <a:cxnSpLocks/>
            </p:cNvCxnSpPr>
            <p:nvPr/>
          </p:nvCxnSpPr>
          <p:spPr>
            <a:xfrm>
              <a:off x="8434340" y="4970702"/>
              <a:ext cx="1351075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llout: Line with Border and Accent Bar 12">
              <a:extLst>
                <a:ext uri="{FF2B5EF4-FFF2-40B4-BE49-F238E27FC236}">
                  <a16:creationId xmlns:a16="http://schemas.microsoft.com/office/drawing/2014/main" id="{EAFC7890-9C29-ECD7-AE67-A07C7A08532B}"/>
                </a:ext>
              </a:extLst>
            </p:cNvPr>
            <p:cNvSpPr/>
            <p:nvPr/>
          </p:nvSpPr>
          <p:spPr>
            <a:xfrm>
              <a:off x="9493570" y="5623938"/>
              <a:ext cx="1447800" cy="660399"/>
            </a:xfrm>
            <a:prstGeom prst="accentBorderCallout1">
              <a:avLst>
                <a:gd name="adj1" fmla="val 18750"/>
                <a:gd name="adj2" fmla="val -8333"/>
                <a:gd name="adj3" fmla="val -94697"/>
                <a:gd name="adj4" fmla="val -289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Cálculo de Probabilidade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7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Cálculo de Probabilidade</a:t>
            </a:r>
            <a:endParaRPr lang="pt-BR" sz="3600" b="1" i="1" dirty="0"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623" y="2206083"/>
                <a:ext cx="10902122" cy="3390384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O cálculo tem um papel na análise de um comportamento aleatório. Suponha que consideremos o nível de colesterol de uma pessoa escolhida aleatoriamente em um grupo de determinada idade, ou a altura de uma mulher adulta escolhida aleatoriamente. Essas quantidades são chamadas de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variáveis aleatórias contínuas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, porque seus valores variam em um intervalo de números reais, embora possam ser medidos ou registrados apenas com o inteiro mais próximo. Por exemplo, poderíamos determinar a probabilidade de uma pilha durar entre 100 e 200 horas. 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representar a durabilidade daquele tipo de bateria, denotamos a probabilidade como: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100≤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≤200</m:t>
                          </m:r>
                        </m:e>
                      </m:d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623" y="2206083"/>
                <a:ext cx="10902122" cy="3390384"/>
              </a:xfrm>
              <a:blipFill>
                <a:blip r:embed="rId2"/>
                <a:stretch>
                  <a:fillRect l="-615" t="-180" r="-559" b="-116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FIAP – Onet Club">
            <a:extLst>
              <a:ext uri="{FF2B5EF4-FFF2-40B4-BE49-F238E27FC236}">
                <a16:creationId xmlns:a16="http://schemas.microsoft.com/office/drawing/2014/main" id="{C6563807-8026-D4C0-6ECA-6436D40FD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89000">
              <a:schemeClr val="accent1">
                <a:lumMod val="45000"/>
                <a:lumOff val="55000"/>
              </a:schemeClr>
            </a:gs>
            <a:gs pos="6000">
              <a:srgbClr val="FDFDF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 b="1" dirty="0">
                <a:latin typeface="Arial monospaced for SAP" panose="020B0609020202030204" pitchFamily="49" charset="0"/>
              </a:rPr>
              <a:t>Cálculo de Probabilidade</a:t>
            </a:r>
            <a:endParaRPr lang="pt-BR" sz="4800" b="1" i="1" dirty="0">
              <a:latin typeface="Arial monospaced for SAP" panose="020B0609020202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1" y="2599509"/>
                <a:ext cx="4530898" cy="3639450"/>
              </a:xfrm>
            </p:spPr>
            <p:txBody>
              <a:bodyPr anchor="ctr"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Cada variável aleatória contínua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tem uma função densidade de probabilidade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. Isso significa que a probabilidade de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estar entre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é encontrada pela integração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até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:</a:t>
                </a:r>
              </a:p>
              <a:p>
                <a:pPr marL="0" indent="0">
                  <a:buNone/>
                </a:pPr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0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pt-BR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1" y="2599509"/>
                <a:ext cx="4530898" cy="3639450"/>
              </a:xfrm>
              <a:blipFill>
                <a:blip r:embed="rId2"/>
                <a:stretch>
                  <a:fillRect l="-1346" r="-14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52F802C-0836-2834-3917-D75354C8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3124624"/>
            <a:ext cx="5150277" cy="24335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FIAP – Onet Club">
            <a:extLst>
              <a:ext uri="{FF2B5EF4-FFF2-40B4-BE49-F238E27FC236}">
                <a16:creationId xmlns:a16="http://schemas.microsoft.com/office/drawing/2014/main" id="{C6563807-8026-D4C0-6ECA-6436D40FD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661F99-199D-EE00-25BC-58A173DA689D}"/>
              </a:ext>
            </a:extLst>
          </p:cNvPr>
          <p:cNvSpPr txBox="1"/>
          <p:nvPr/>
        </p:nvSpPr>
        <p:spPr>
          <a:xfrm>
            <a:off x="6635955" y="5645455"/>
            <a:ext cx="37014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rial monospaced for SAP" panose="020B0609020202030204" pitchFamily="49" charset="0"/>
              </a:rPr>
              <a:t>Fonte: </a:t>
            </a:r>
            <a:r>
              <a:rPr lang="pt-BR" sz="1200" b="1" dirty="0" err="1">
                <a:latin typeface="Arial monospaced for SAP" panose="020B0609020202030204" pitchFamily="49" charset="0"/>
              </a:rPr>
              <a:t>Calculus</a:t>
            </a:r>
            <a:r>
              <a:rPr lang="pt-BR" sz="1200" b="1" dirty="0">
                <a:latin typeface="Arial monospaced for SAP" panose="020B0609020202030204" pitchFamily="49" charset="0"/>
              </a:rPr>
              <a:t>, James Stewart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11423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3400" b="1">
                <a:solidFill>
                  <a:srgbClr val="FFFFFF"/>
                </a:solidFill>
                <a:latin typeface="Arial monospaced for SAP" panose="020B0609020202030204" pitchFamily="49" charset="0"/>
              </a:rPr>
              <a:t>Cálculo de Probabilidade</a:t>
            </a:r>
            <a:endParaRPr lang="pt-BR" sz="3400" b="1" i="1">
              <a:solidFill>
                <a:srgbClr val="FFFFFF"/>
              </a:solidFill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4549" y="649480"/>
                <a:ext cx="7199772" cy="5546047"/>
              </a:xfrm>
            </p:spPr>
            <p:txBody>
              <a:bodyPr anchor="ctr"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sz="2400" dirty="0">
                    <a:latin typeface="Arial monospaced for SAP" panose="020B0609020202030204" pitchFamily="49" charset="0"/>
                  </a:rPr>
                  <a:t>Em geral, a </a:t>
                </a:r>
                <a:r>
                  <a:rPr lang="pt-BR" sz="2400" b="1" dirty="0">
                    <a:latin typeface="Arial monospaced for SAP" panose="020B0609020202030204" pitchFamily="49" charset="0"/>
                  </a:rPr>
                  <a:t>função densidade de probabilidade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 de uma variável aleatória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 satisfaz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para todo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>
                    <a:latin typeface="Arial monospaced for SAP" panose="020B0609020202030204" pitchFamily="49" charset="0"/>
                  </a:rPr>
                  <a:t>. Como as probabilidades são medidas em uma escala de 0 até 1, temos:</a:t>
                </a:r>
              </a:p>
              <a:p>
                <a:pPr marL="0" indent="0">
                  <a:buNone/>
                </a:pPr>
                <a:r>
                  <a:rPr lang="pt-BR" sz="2400" dirty="0">
                    <a:latin typeface="Arial monospaced for SAP" panose="020B0609020202030204" pitchFamily="49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pt-BR" sz="2400" dirty="0"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4549" y="649480"/>
                <a:ext cx="7199772" cy="5546047"/>
              </a:xfrm>
              <a:blipFill>
                <a:blip r:embed="rId2"/>
                <a:stretch>
                  <a:fillRect l="-1355" r="-12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FIAP – Onet Club">
            <a:extLst>
              <a:ext uri="{FF2B5EF4-FFF2-40B4-BE49-F238E27FC236}">
                <a16:creationId xmlns:a16="http://schemas.microsoft.com/office/drawing/2014/main" id="{C6563807-8026-D4C0-6ECA-6436D40FD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Resolvendo o problema</a:t>
            </a:r>
            <a:endParaRPr lang="pt-BR" sz="3600" b="1" i="1" dirty="0"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980" y="1844127"/>
                <a:ext cx="10902122" cy="339038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Seja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=0,006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10−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para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0≤ 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para outros valores de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>
                  <a:buNone/>
                </a:pPr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514350" indent="-514350">
                  <a:buAutoNum type="alphaLcParenBoth"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Verifique se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é uma função densidade de probabilidade;</a:t>
                </a:r>
              </a:p>
              <a:p>
                <a:pPr marL="0" indent="0">
                  <a:buNone/>
                </a:pPr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0,006</m:t>
                              </m:r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10−</m:t>
                                  </m:r>
                                  <m:r>
                                    <a:rPr lang="pt-BR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pt-BR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0,006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pt-BR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bSup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>
                  <a:buNone/>
                </a:pPr>
                <a:r>
                  <a:rPr lang="pt-BR" sz="20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Portanto,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 é uma função densidade de probabilidade.</a:t>
                </a:r>
              </a:p>
              <a:p>
                <a:pPr marL="0" indent="0">
                  <a:buNone/>
                </a:pPr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514350" indent="-514350">
                  <a:buFont typeface="+mj-lt"/>
                  <a:buAutoNum type="alphaLcParenR" startAt="2"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Encontre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4≤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≤8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4≤</m:t>
                          </m:r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≤8</m:t>
                          </m:r>
                        </m:e>
                      </m:d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0,006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sSup>
                                    <m:sSupPr>
                                      <m:ctrlP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BR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pt-BR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bSup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=0,544</m:t>
                          </m:r>
                        </m:e>
                      </m:nary>
                    </m:oMath>
                  </m:oMathPara>
                </a14:m>
                <a:endParaRPr lang="pt-BR" sz="2000" dirty="0">
                  <a:solidFill>
                    <a:srgbClr val="002060"/>
                  </a:solidFill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80" y="1844127"/>
                <a:ext cx="10902122" cy="3390384"/>
              </a:xfrm>
              <a:blipFill>
                <a:blip r:embed="rId2"/>
                <a:stretch>
                  <a:fillRect l="-559" t="-1799" b="-29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FIAP – Onet Club">
            <a:extLst>
              <a:ext uri="{FF2B5EF4-FFF2-40B4-BE49-F238E27FC236}">
                <a16:creationId xmlns:a16="http://schemas.microsoft.com/office/drawing/2014/main" id="{C6563807-8026-D4C0-6ECA-6436D40FD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3">
            <a:extLst>
              <a:ext uri="{FF2B5EF4-FFF2-40B4-BE49-F238E27FC236}">
                <a16:creationId xmlns:a16="http://schemas.microsoft.com/office/drawing/2014/main" id="{D3821BCC-6D16-1C7C-391C-A4F51FA9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650" y="5540964"/>
            <a:ext cx="1766300" cy="50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941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6000">
              <a:schemeClr val="tx2">
                <a:lumMod val="20000"/>
                <a:lumOff val="80000"/>
              </a:schemeClr>
            </a:gs>
            <a:gs pos="49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05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Outros exemplos: Gradiente Descendente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53" y="1859280"/>
            <a:ext cx="5469946" cy="205166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dirty="0">
                <a:latin typeface="Arial monospaced for SAP" panose="020B0609020202030204" pitchFamily="49" charset="0"/>
              </a:rPr>
              <a:t>É um algoritmo de otimização usado para encontrar o valor mínimo de uma função. Frequentemente é usado em aprendizado de máquina e inteligência artificial para minimizar funções de erro ou perda, ajustando iterativamente os parâmetros do modelo.</a:t>
            </a:r>
            <a:endParaRPr lang="pt-BR" sz="1400" dirty="0">
              <a:latin typeface="Arial monospaced for SAP" panose="020B0609020202030204" pitchFamily="49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>
                <a:extLst>
                  <a:ext uri="{FF2B5EF4-FFF2-40B4-BE49-F238E27FC236}">
                    <a16:creationId xmlns:a16="http://schemas.microsoft.com/office/drawing/2014/main" id="{8B6886EC-0DEE-441A-8F9E-486DFE81A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387" y="1859280"/>
                <a:ext cx="5560292" cy="364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Algoritmo:</a:t>
                </a:r>
              </a:p>
              <a:p>
                <a:pPr marL="342900" marR="0" lvl="0" indent="-342900" algn="just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Inicializar os pesos da rede randomicamente </a:t>
                </a:r>
                <a14:m>
                  <m:oMath xmlns:m="http://schemas.openxmlformats.org/officeDocument/2006/math"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~</m:t>
                    </m:r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𝒩</m:t>
                    </m:r>
                    <m:d>
                      <m:dPr>
                        <m:ctrlP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0, </m:t>
                        </m:r>
                        <m:sSup>
                          <m:sSupPr>
                            <m:ctrlPr>
                              <a:rPr kumimoji="0" lang="pt-B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pt-B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pt-B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;</m:t>
                    </m:r>
                  </m:oMath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Cambria Math" panose="02040503050406030204" pitchFamily="18" charset="0"/>
                  <a:cs typeface="+mn-cs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Interar</a:t>
                </a: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até a convergência:</a:t>
                </a:r>
              </a:p>
              <a:p>
                <a:pPr marL="800100" marR="0" lvl="1" indent="-342900" algn="just" defTabSz="914400" rtl="0" eaLnBrk="1" fontAlgn="auto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Calcular o gradiente,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den>
                    </m:f>
                  </m:oMath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800100" marR="0" lvl="1" indent="-342900" algn="just" defTabSz="914400" rtl="0" eaLnBrk="1" fontAlgn="auto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Atualizar os pesos,</a:t>
                </a:r>
                <a14:m>
                  <m:oMath xmlns:m="http://schemas.openxmlformats.org/officeDocument/2006/math">
                    <m:r>
                      <a:rPr kumimoji="0" lang="pt-B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r>
                      <a:rPr kumimoji="0" lang="pt-B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𝜂</m:t>
                    </m:r>
                    <m:f>
                      <m:fPr>
                        <m:ctrlPr>
                          <a:rPr kumimoji="0" lang="pt-B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pt-B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pt-B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d>
                          <m:dPr>
                            <m:ctrlPr>
                              <a:rPr kumimoji="0" lang="pt-B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pt-B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kumimoji="0" lang="pt-B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pt-B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den>
                    </m:f>
                  </m:oMath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Retornar</a:t>
                </a:r>
              </a:p>
            </p:txBody>
          </p:sp>
        </mc:Choice>
        <mc:Fallback xmlns="">
          <p:sp>
            <p:nvSpPr>
              <p:cNvPr id="13" name="Espaço Reservado para Conteúdo 2">
                <a:extLst>
                  <a:ext uri="{FF2B5EF4-FFF2-40B4-BE49-F238E27FC236}">
                    <a16:creationId xmlns:a16="http://schemas.microsoft.com/office/drawing/2014/main" id="{8B6886EC-0DEE-441A-8F9E-486DFE81A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87" y="1859280"/>
                <a:ext cx="5560292" cy="3641893"/>
              </a:xfrm>
              <a:prstGeom prst="rect">
                <a:avLst/>
              </a:prstGeom>
              <a:blipFill>
                <a:blip r:embed="rId3"/>
                <a:stretch>
                  <a:fillRect l="-1754" t="-168" r="-1096" b="-8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A40B6339-ED05-40E5-B884-F25834DBC3E0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FIAP – Onet Club">
            <a:extLst>
              <a:ext uri="{FF2B5EF4-FFF2-40B4-BE49-F238E27FC236}">
                <a16:creationId xmlns:a16="http://schemas.microsoft.com/office/drawing/2014/main" id="{B09271C8-809C-571A-15F6-F8C34CCFE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6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100000">
              <a:schemeClr val="tx2">
                <a:lumMod val="20000"/>
                <a:lumOff val="80000"/>
              </a:schemeClr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646057"/>
            <a:ext cx="11159837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Gradiente Descendente e </a:t>
            </a:r>
            <a:r>
              <a:rPr lang="pt-BR" sz="3600" b="1" i="1" dirty="0" err="1">
                <a:latin typeface="Arial monospaced for SAP" panose="020B0609020202030204" pitchFamily="49" charset="0"/>
              </a:rPr>
              <a:t>backpropagation</a:t>
            </a:r>
            <a:endParaRPr lang="pt-BR" sz="3600" b="1" dirty="0">
              <a:latin typeface="Arial monospaced for SAP" panose="020B0609020202030204" pitchFamily="49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A2E5F3-6894-43F0-AEA1-97C039FE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5" y="2523996"/>
            <a:ext cx="9231131" cy="30251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3E98D47-4F6D-402B-B759-BDBD713253FF}"/>
              </a:ext>
            </a:extLst>
          </p:cNvPr>
          <p:cNvSpPr/>
          <p:nvPr/>
        </p:nvSpPr>
        <p:spPr>
          <a:xfrm>
            <a:off x="1480435" y="5675757"/>
            <a:ext cx="92311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MIT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Deep Learning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01A9E00-FECE-492D-8F81-E8920A925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635760"/>
            <a:ext cx="11011765" cy="227518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Aplicação em um </a:t>
            </a:r>
            <a:r>
              <a:rPr lang="pt-BR" sz="1800" i="1" dirty="0" err="1">
                <a:latin typeface="Arial monospaced for SAP" panose="020B0609020202030204" pitchFamily="49" charset="0"/>
              </a:rPr>
              <a:t>perceptron</a:t>
            </a:r>
            <a:r>
              <a:rPr lang="pt-BR" sz="1800" dirty="0">
                <a:latin typeface="Arial monospaced for SAP" panose="020B0609020202030204" pitchFamily="49" charset="0"/>
              </a:rPr>
              <a:t> com uma entrada, um neurônio e uma saída: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65A52B-1B7C-408C-9E6C-2F57F25D8AE5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FIAP – Onet Club">
            <a:extLst>
              <a:ext uri="{FF2B5EF4-FFF2-40B4-BE49-F238E27FC236}">
                <a16:creationId xmlns:a16="http://schemas.microsoft.com/office/drawing/2014/main" id="{2A943C38-3388-F12F-1E4D-EDEAA4BF4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771988"/>
            <a:ext cx="10515600" cy="1179258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Gradiente Descendente e dificuldades no cálculo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8A4D17E-31A9-4592-BB45-89800710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13" y="2097551"/>
            <a:ext cx="5469946" cy="6276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Otimização pelo Gradiente Descendente: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5C2C26-396D-45BA-9154-CEA5555D2CFF}"/>
              </a:ext>
            </a:extLst>
          </p:cNvPr>
          <p:cNvGrpSpPr/>
          <p:nvPr/>
        </p:nvGrpSpPr>
        <p:grpSpPr>
          <a:xfrm>
            <a:off x="1182068" y="3123388"/>
            <a:ext cx="3600450" cy="1901442"/>
            <a:chOff x="838200" y="2730789"/>
            <a:chExt cx="3600450" cy="190144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3E98D47-4F6D-402B-B759-BDBD713253FF}"/>
                </a:ext>
              </a:extLst>
            </p:cNvPr>
            <p:cNvSpPr/>
            <p:nvPr/>
          </p:nvSpPr>
          <p:spPr>
            <a:xfrm>
              <a:off x="838200" y="4355232"/>
              <a:ext cx="36004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Fonte: MIT </a:t>
              </a:r>
              <a:r>
                <a:rPr kumimoji="0" lang="pt-B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Introduction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t-B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Deep Learning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2CFDB8B-FAEB-4004-ABFF-68242E16D7EB}"/>
                </a:ext>
              </a:extLst>
            </p:cNvPr>
            <p:cNvGrpSpPr/>
            <p:nvPr/>
          </p:nvGrpSpPr>
          <p:grpSpPr>
            <a:xfrm>
              <a:off x="838200" y="2730789"/>
              <a:ext cx="3600450" cy="1581150"/>
              <a:chOff x="838200" y="2730789"/>
              <a:chExt cx="3600450" cy="1581150"/>
            </a:xfrm>
          </p:grpSpPr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3758F112-211E-40BF-9BB1-B32FB4EAA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730789"/>
                <a:ext cx="3600450" cy="158115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2C8CCD75-5BEB-4187-9D9B-FD4C941D4E27}"/>
                  </a:ext>
                </a:extLst>
              </p:cNvPr>
              <p:cNvSpPr/>
              <p:nvPr/>
            </p:nvSpPr>
            <p:spPr>
              <a:xfrm>
                <a:off x="1645804" y="3850274"/>
                <a:ext cx="14206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Taxa de aprendizagem</a:t>
                </a:r>
              </a:p>
            </p:txBody>
          </p:sp>
        </p:grp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70F4870A-957C-4371-A923-1283CA84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05" y="2097551"/>
            <a:ext cx="4620708" cy="21885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D4D7270-4240-458C-905C-B06505379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"/>
          <a:stretch/>
        </p:blipFill>
        <p:spPr>
          <a:xfrm>
            <a:off x="5824806" y="4387227"/>
            <a:ext cx="4620707" cy="2188500"/>
          </a:xfrm>
          <a:prstGeom prst="rect">
            <a:avLst/>
          </a:prstGeom>
        </p:spPr>
      </p:pic>
      <p:sp>
        <p:nvSpPr>
          <p:cNvPr id="17" name="Texto Explicativo: Linha Dobrada 16">
            <a:extLst>
              <a:ext uri="{FF2B5EF4-FFF2-40B4-BE49-F238E27FC236}">
                <a16:creationId xmlns:a16="http://schemas.microsoft.com/office/drawing/2014/main" id="{91AD1AEA-1F48-43A8-BBB0-64C42EF67528}"/>
              </a:ext>
            </a:extLst>
          </p:cNvPr>
          <p:cNvSpPr/>
          <p:nvPr/>
        </p:nvSpPr>
        <p:spPr>
          <a:xfrm>
            <a:off x="9679722" y="1416336"/>
            <a:ext cx="2273717" cy="607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1483"/>
              <a:gd name="adj6" fmla="val -109167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Dificuldade ou demora na convergência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17F61BF-D563-48C3-8F76-AD45FA1F4859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C3926E-C9AA-4BCF-A6FC-2EB561967166}"/>
              </a:ext>
            </a:extLst>
          </p:cNvPr>
          <p:cNvCxnSpPr/>
          <p:nvPr/>
        </p:nvCxnSpPr>
        <p:spPr>
          <a:xfrm flipH="1">
            <a:off x="7203440" y="1743071"/>
            <a:ext cx="2438400" cy="1955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IAP – Onet Club">
            <a:extLst>
              <a:ext uri="{FF2B5EF4-FFF2-40B4-BE49-F238E27FC236}">
                <a16:creationId xmlns:a16="http://schemas.microsoft.com/office/drawing/2014/main" id="{A37DE7C9-6909-AB5F-9714-51A9DF88F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9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Demonstrar duas aplicações de cálculo diferencial e integral com uma abordagem analítica e computacional;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Apresentação dos problemas;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Resgate de conceitos teóricos;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Abordagem analítica;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Abordagem computacional;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Conclusão;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Perguntas.</a:t>
            </a:r>
          </a:p>
        </p:txBody>
      </p:sp>
      <p:pic>
        <p:nvPicPr>
          <p:cNvPr id="2" name="Picture 6" descr="Logo Parceiro">
            <a:extLst>
              <a:ext uri="{FF2B5EF4-FFF2-40B4-BE49-F238E27FC236}">
                <a16:creationId xmlns:a16="http://schemas.microsoft.com/office/drawing/2014/main" id="{97380B1A-A1CF-4046-3A0A-B3852A0A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824621"/>
            <a:ext cx="10515600" cy="452886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Embora seja um problema simples, a metodologia de cálculo e resolução empregadas no problema de otimização podem ser utilizadas em outras aplicações;</a:t>
            </a:r>
          </a:p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É possível utilizar recursos computacionais para se obter e reproduzir resultados analíticos. No entanto, quando analisamos aplicações reais de engenharia, o objetivo sempre será a solução de um problema e a resposta deve ser numérica. Assim, métodos computacionais são largamente utilizados nos ambientes de desenvolvimento;</a:t>
            </a:r>
          </a:p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Existem diversos métodos para se trabalhar com otimização, como programação linear e não-linear, Algoritmos Genéticos, Otimização Convexa etc.</a:t>
            </a:r>
          </a:p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A integração é uma ferramenta essencial para calcularmos probabilidades, assim, um fundamento matemático para os algoritmos de Machine Learning e Inteligência Artificial;</a:t>
            </a:r>
          </a:p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O algoritmo de Gradiente Descendente é essencialmente uma derivada utilizando uma regra da cadeia.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Conclusões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6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814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Referências bibliográficas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111760" y="1689852"/>
            <a:ext cx="116022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STEWART, J.,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Calculus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7E Early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Transcendentals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CENGAGE Learning, NY, 2012.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MIT –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Intruduction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to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Deep Learning,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2"/>
              </a:rPr>
              <a:t>http://introtodeeplearning.com/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24/5/2023;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GOMES, I., Visão Geral de uma Rede Neural,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3"/>
              </a:rPr>
              <a:t>https://medium.com/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  <a:hlinkClick r:id="rId3"/>
              </a:rPr>
              <a:t>neuronio-br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3"/>
              </a:rPr>
              <a:t>/vis%C3%A3o-geral-de-redes-neurais-ee4b882d32af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24/5/2023;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HAYKIN, S., Redes Neurais – Princípios e Prática, 2ª Edição. Porto Alegre: Bookman, 2007;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CABRAL, E. L. L., Notas de Aula – Pós Graduação em Ciência de Dados e Inteligência Artificial, Redes Neurais Artificiais, 2023.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ASSUNÇÃO, R., Fonte: ASSUNÇÃO, R., Notas de Aula – Deep Learning – UFMG,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4"/>
              </a:rPr>
              <a:t>https://homepages.dcc.ufmg.br/~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  <a:hlinkClick r:id="rId4"/>
              </a:rPr>
              <a:t>assuncao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4"/>
              </a:rPr>
              <a:t>/AAP/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24/05/2023.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21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E55E26-AB5C-4BF7-916D-BE44F29C803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FIAP – Onet Club">
            <a:extLst>
              <a:ext uri="{FF2B5EF4-FFF2-40B4-BE49-F238E27FC236}">
                <a16:creationId xmlns:a16="http://schemas.microsoft.com/office/drawing/2014/main" id="{4AF174FA-C792-70B2-AFF3-08686271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Perguntas</a:t>
            </a:r>
            <a:r>
              <a:rPr lang="en-US" sz="4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55A511F-7348-4518-82EA-491B2E6EFED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55A511F-7348-4518-82EA-491B2E6EFE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Logo Parceiro">
            <a:extLst>
              <a:ext uri="{FF2B5EF4-FFF2-40B4-BE49-F238E27FC236}">
                <a16:creationId xmlns:a16="http://schemas.microsoft.com/office/drawing/2014/main" id="{DC2B16D4-452D-3F38-E164-66C44B70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3" y="333710"/>
            <a:ext cx="135324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dirty="0">
                <a:solidFill>
                  <a:srgbClr val="FFFFFF"/>
                </a:solidFill>
                <a:latin typeface="Arial monospaced for SAP" panose="020B0609020202030204" pitchFamily="49" charset="0"/>
              </a:rPr>
              <a:t>Problema #1</a:t>
            </a:r>
            <a:endParaRPr lang="pt-BR" sz="4000" b="1" i="1" dirty="0">
              <a:solidFill>
                <a:srgbClr val="FFFFFF"/>
              </a:solidFill>
              <a:latin typeface="Arial monospaced for SAP" panose="020B0609020202030204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 monospaced for SAP" panose="020B0609020202030204" pitchFamily="49" charset="0"/>
              </a:rPr>
              <a:t>Uma loja tem vendido 200 aparelhos de vídeo game por semana a R$ 350,00 cada. Uma pesquisa de mercado indicou que para cada R$ 10,00 de desconto oferecido aos compradores, o número de unidades vendidas aumenta 20 por semana. Encontre a </a:t>
            </a:r>
            <a:r>
              <a:rPr lang="pt-BR" b="1" dirty="0">
                <a:latin typeface="Arial monospaced for SAP" panose="020B0609020202030204" pitchFamily="49" charset="0"/>
              </a:rPr>
              <a:t>função demanda </a:t>
            </a:r>
            <a:r>
              <a:rPr lang="pt-BR" dirty="0">
                <a:latin typeface="Arial monospaced for SAP" panose="020B0609020202030204" pitchFamily="49" charset="0"/>
              </a:rPr>
              <a:t>e a </a:t>
            </a:r>
            <a:r>
              <a:rPr lang="pt-BR" b="1" dirty="0">
                <a:latin typeface="Arial monospaced for SAP" panose="020B0609020202030204" pitchFamily="49" charset="0"/>
              </a:rPr>
              <a:t>função receita</a:t>
            </a:r>
            <a:r>
              <a:rPr lang="pt-BR" dirty="0">
                <a:latin typeface="Arial monospaced for SAP" panose="020B0609020202030204" pitchFamily="49" charset="0"/>
              </a:rPr>
              <a:t>. Qual o desconto que a loja deveria oferecer para </a:t>
            </a:r>
            <a:r>
              <a:rPr lang="pt-BR" b="1" dirty="0">
                <a:latin typeface="Arial monospaced for SAP" panose="020B0609020202030204" pitchFamily="49" charset="0"/>
              </a:rPr>
              <a:t>maximizar</a:t>
            </a:r>
            <a:r>
              <a:rPr lang="pt-BR" dirty="0">
                <a:latin typeface="Arial monospaced for SAP" panose="020B0609020202030204" pitchFamily="49" charset="0"/>
              </a:rPr>
              <a:t> sua receita?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FIAP – Onet Club">
            <a:extLst>
              <a:ext uri="{FF2B5EF4-FFF2-40B4-BE49-F238E27FC236}">
                <a16:creationId xmlns:a16="http://schemas.microsoft.com/office/drawing/2014/main" id="{B8D1E075-C0BE-2F5F-E6AA-CD7224D4A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5245A59-236D-E292-BD08-7AA2D9C42DC4}"/>
              </a:ext>
            </a:extLst>
          </p:cNvPr>
          <p:cNvGrpSpPr/>
          <p:nvPr/>
        </p:nvGrpSpPr>
        <p:grpSpPr>
          <a:xfrm>
            <a:off x="9128127" y="4950187"/>
            <a:ext cx="2842556" cy="1313635"/>
            <a:chOff x="8434340" y="4970702"/>
            <a:chExt cx="2507030" cy="131363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15E407-865F-2200-FA4B-E3A792D5138E}"/>
                </a:ext>
              </a:extLst>
            </p:cNvPr>
            <p:cNvCxnSpPr>
              <a:cxnSpLocks/>
            </p:cNvCxnSpPr>
            <p:nvPr/>
          </p:nvCxnSpPr>
          <p:spPr>
            <a:xfrm>
              <a:off x="8434340" y="4970702"/>
              <a:ext cx="1351075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llout: Line with Border and Accent Bar 12">
              <a:extLst>
                <a:ext uri="{FF2B5EF4-FFF2-40B4-BE49-F238E27FC236}">
                  <a16:creationId xmlns:a16="http://schemas.microsoft.com/office/drawing/2014/main" id="{EAFC7890-9C29-ECD7-AE67-A07C7A08532B}"/>
                </a:ext>
              </a:extLst>
            </p:cNvPr>
            <p:cNvSpPr/>
            <p:nvPr/>
          </p:nvSpPr>
          <p:spPr>
            <a:xfrm>
              <a:off x="9493570" y="5623938"/>
              <a:ext cx="1447800" cy="660399"/>
            </a:xfrm>
            <a:prstGeom prst="accentBorderCallout1">
              <a:avLst>
                <a:gd name="adj1" fmla="val 18750"/>
                <a:gd name="adj2" fmla="val -8333"/>
                <a:gd name="adj3" fmla="val -94697"/>
                <a:gd name="adj4" fmla="val -28946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Problema de Otimização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6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26000">
              <a:schemeClr val="tx2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Problemas de Otimização</a:t>
            </a:r>
            <a:endParaRPr lang="pt-BR" sz="3600" b="1" i="1" dirty="0">
              <a:latin typeface="Arial monospaced for SAP" panose="020B0609020202030204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23" y="2206083"/>
            <a:ext cx="5076152" cy="339038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dirty="0">
                <a:latin typeface="Arial monospaced for SAP" panose="020B0609020202030204" pitchFamily="49" charset="0"/>
              </a:rPr>
              <a:t>Uma das aplicações de maior desafio do cálculo diferencial e integral é a modelagem de problemas de otimização.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dirty="0">
                <a:latin typeface="Arial monospaced for SAP" panose="020B0609020202030204" pitchFamily="49" charset="0"/>
              </a:rPr>
              <a:t>Frequentemente, a maior dificuldade encontrada é converter o problema em um problema de otimização matemática, determinando a função que deve ser maximizada ou minimizada.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FIAP – Onet Club">
            <a:extLst>
              <a:ext uri="{FF2B5EF4-FFF2-40B4-BE49-F238E27FC236}">
                <a16:creationId xmlns:a16="http://schemas.microsoft.com/office/drawing/2014/main" id="{C6563807-8026-D4C0-6ECA-6436D40FD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1F2182-D6DC-F7AA-DD8A-20080E879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170511"/>
              </p:ext>
            </p:extLst>
          </p:nvPr>
        </p:nvGraphicFramePr>
        <p:xfrm>
          <a:off x="6422355" y="1140766"/>
          <a:ext cx="5422512" cy="5215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23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26000">
              <a:schemeClr val="tx2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823" y="1833861"/>
                <a:ext cx="10515600" cy="452886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Suponha que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seja o custo total de que uma empresa incorre na produção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unidades de um certo produto. A função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é denominada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de custo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. Se o número de itens produzidos aumenta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o custo adicional será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e a taxa média de variação do custo será: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O limite dessa grandeza quando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ou seja, a taxa instantânea de variação do custo em relação ao número de itens produzidos, é denominado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custo marginal 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pelos economistas: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𝐶𝑢𝑠𝑡𝑜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𝑚𝑎𝑟𝑔𝑖𝑛𝑎𝑙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𝑑𝐶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823" y="1833861"/>
                <a:ext cx="10515600" cy="4528868"/>
              </a:xfrm>
              <a:blipFill>
                <a:blip r:embed="rId2"/>
                <a:stretch>
                  <a:fillRect l="-638" t="-135" r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Compreendendo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26000">
              <a:schemeClr val="tx2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Fazendo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muito grande (de modo que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seja pequeno comparado com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), temos: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Assim, o custo marginal de produção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unidades é aproximadamente igual ao custo de produção de mais uma unidade </a:t>
                </a:r>
                <a14:m>
                  <m:oMath xmlns:m="http://schemas.openxmlformats.org/officeDocument/2006/math"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−é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𝑠𝑖𝑚𝑎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𝑢𝑛𝑖𝑑𝑎𝑑𝑒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Em geral, é apropriado representar uma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custo 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por um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polinômio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representa os custos gerais indiretos (aluguel, aquecimento, manutenção), e os outros termos representam o custo das matérias-primas, da mão de obra e assim por diante. O custo das matérias-primas pode ser proporcional a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mas o custo da mão de obra poderia depender parcialmente das potências mais altas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em decorrência dos custos de horas extras e ineficiências envolvidas em operações de larga escala.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  <a:blipFill>
                <a:blip r:embed="rId2"/>
                <a:stretch>
                  <a:fillRect l="-638" r="-580" b="-91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6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Compreendendo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26000">
              <a:schemeClr val="tx2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Seja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o preço por unidade que a companhia pode cobrar se ela vender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unidades. Então,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é chamada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demanda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(ou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preço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) e esperaríamos que ela fosse uma função decrescente 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. 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unidades forem vendidas e o preço por unidade for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então 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receita total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será: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𝑥𝑝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é chamada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receita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. A derivada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da função receita é chamada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receita marginal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e é a taxa de variação da receita com relação ao número de  unidades vendidas.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 unidades forem vendidas, então o lucro total será: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Arial monospaced for SAP" panose="020B0609020202030204" pitchFamily="49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é chamada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lucro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. 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lucro marginal 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é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000" dirty="0">
                    <a:latin typeface="Arial monospaced for SAP" panose="020B0609020202030204" pitchFamily="49" charset="0"/>
                  </a:rPr>
                  <a:t>, a derivada da função lucro.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  <a:blipFill>
                <a:blip r:embed="rId2"/>
                <a:stretch>
                  <a:fillRect l="-638" r="-580" b="-91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7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Compreendendo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8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Uma loja tem vendido 200 aparelhos de vídeo game por semana a R$ 350,00 cada. Uma pesquisa de mercado indicou que para cada R$ 10,00 de desconto oferecido aos compradores, o número de unidades vendidas aumenta 20 por semana. Encontre 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demanda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e 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receita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. Qual o desconto que a loja deveria oferecer para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maximizar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sua receita?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b="1" i="1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Abordagem analítica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 for no número de aparelhos de vídeo game vendidos por semana, então o aumento semanal nas vendas será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−200</m:t>
                    </m:r>
                  </m:oMath>
                </a14:m>
                <a:r>
                  <a:rPr lang="pt-BR" sz="20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. Para cada aumento de 20 unidades vendidas, o preço cai em R$ 10,00. Portanto, para cada unidade adicional vendida, o decréscimo no preço será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pt-BR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pt-BR" sz="20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 e a função demanda será: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=350−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−200</m:t>
                          </m:r>
                        </m:e>
                      </m:d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=450−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000" dirty="0">
                  <a:solidFill>
                    <a:srgbClr val="002060"/>
                  </a:solidFill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  <a:blipFill>
                <a:blip r:embed="rId2"/>
                <a:stretch>
                  <a:fillRect l="-638" r="-580" b="-60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8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Resolvendo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chemeClr val="bg1"/>
            </a:gs>
            <a:gs pos="99000">
              <a:schemeClr val="accent1">
                <a:lumMod val="45000"/>
                <a:lumOff val="55000"/>
              </a:schemeClr>
            </a:gs>
            <a:gs pos="6000">
              <a:srgbClr val="FDFDFD"/>
            </a:gs>
            <a:gs pos="77000">
              <a:schemeClr val="tx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Arial monospaced for SAP" panose="020B0609020202030204" pitchFamily="49" charset="0"/>
                  </a:rPr>
                  <a:t>Uma loja tem vendido 200 aparelhos de vídeo game por semana a R$ 350,00 cada. Uma pesquisa de mercado indicou que para cada R$ 10,00 de desconto oferecido aos compradores, o número de unidades vendidas aumenta 20 por semana. Encontre 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demanda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e 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função receita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. Qual o desconto que a loja deveria oferecer para </a:t>
                </a:r>
                <a:r>
                  <a:rPr lang="pt-BR" sz="2000" b="1" dirty="0">
                    <a:latin typeface="Arial monospaced for SAP" panose="020B0609020202030204" pitchFamily="49" charset="0"/>
                  </a:rPr>
                  <a:t>maximizar</a:t>
                </a:r>
                <a:r>
                  <a:rPr lang="pt-BR" sz="2000" dirty="0">
                    <a:latin typeface="Arial monospaced for SAP" panose="020B0609020202030204" pitchFamily="49" charset="0"/>
                  </a:rPr>
                  <a:t> sua receita?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A função receita é: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𝑥𝑝</m:t>
                      </m:r>
                      <m:d>
                        <m:dPr>
                          <m:ctrlP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=450</m:t>
                      </m:r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600" b="0" dirty="0">
                  <a:solidFill>
                    <a:srgbClr val="002060"/>
                  </a:solidFill>
                  <a:latin typeface="Arial monospaced for SAP" panose="020B0609020202030204" pitchFamily="49" charset="0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Como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450−</m:t>
                    </m:r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, vemos que </a:t>
                </a:r>
                <a14:m>
                  <m:oMath xmlns:m="http://schemas.openxmlformats.org/officeDocument/2006/math">
                    <m:r>
                      <a:rPr lang="pt-BR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pt-BR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 quando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450</m:t>
                    </m:r>
                  </m:oMath>
                </a14:m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. Este valor de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 dá um máximo absoluto pelo Teste da Primeira Derivada ou apenas estudando o sinal da primeira derivada. Assim, o preço correspondente é: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450</m:t>
                          </m:r>
                        </m:e>
                      </m:d>
                      <m:r>
                        <a:rPr lang="pt-BR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450−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B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450</m:t>
                          </m:r>
                        </m:e>
                      </m:d>
                      <m:r>
                        <a:rPr lang="pt-BR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pt-BR" sz="1600" b="0" dirty="0">
                  <a:solidFill>
                    <a:srgbClr val="002060"/>
                  </a:solidFill>
                  <a:latin typeface="Arial monospaced for SAP" panose="020B0609020202030204" pitchFamily="49" charset="0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E o desconto é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350−225=125</m:t>
                    </m:r>
                  </m:oMath>
                </a14:m>
                <a:r>
                  <a:rPr lang="pt-BR" sz="1600" dirty="0">
                    <a:solidFill>
                      <a:srgbClr val="002060"/>
                    </a:solidFill>
                    <a:latin typeface="Arial monospaced for SAP" panose="020B0609020202030204" pitchFamily="49" charset="0"/>
                  </a:rPr>
                  <a:t>. Portanto, para maximizar a receita, a loja deve oferecer um desconto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pt-BR" sz="16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$ 125,00</m:t>
                    </m:r>
                  </m:oMath>
                </a14:m>
                <a:endParaRPr lang="pt-BR" sz="1600" dirty="0">
                  <a:solidFill>
                    <a:srgbClr val="002060"/>
                  </a:solidFill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823" y="1824621"/>
                <a:ext cx="10515600" cy="4528868"/>
              </a:xfrm>
              <a:blipFill>
                <a:blip r:embed="rId2"/>
                <a:stretch>
                  <a:fillRect l="-638" r="-580" b="-69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9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Resolvendo o problema</a:t>
            </a:r>
            <a:endParaRPr lang="pt-BR" sz="3200" b="1" i="1" dirty="0">
              <a:latin typeface="Arial monospaced for SAP" panose="020B0609020202030204" pitchFamily="49" charset="0"/>
            </a:endParaRPr>
          </a:p>
        </p:txBody>
      </p:sp>
      <p:pic>
        <p:nvPicPr>
          <p:cNvPr id="2" name="Picture 2" descr="FIAP – Onet Club">
            <a:extLst>
              <a:ext uri="{FF2B5EF4-FFF2-40B4-BE49-F238E27FC236}">
                <a16:creationId xmlns:a16="http://schemas.microsoft.com/office/drawing/2014/main" id="{38DCA992-64EA-E846-3251-5A657153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21083" r="15673" b="32405"/>
          <a:stretch/>
        </p:blipFill>
        <p:spPr bwMode="auto">
          <a:xfrm>
            <a:off x="10669800" y="207204"/>
            <a:ext cx="1368000" cy="51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80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EA2EC7-E150-4CB4-80EC-2819441269F5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5c79302c-76ef-4636-85c1-4525c0121ebe"/>
    <ds:schemaRef ds:uri="d0176a72-eb7d-4e86-9478-1ab7cf7a542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</TotalTime>
  <Words>1913</Words>
  <Application>Microsoft Office PowerPoint</Application>
  <PresentationFormat>Widescreen</PresentationFormat>
  <Paragraphs>148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 monospaced for SAP</vt:lpstr>
      <vt:lpstr>Calibri Light</vt:lpstr>
      <vt:lpstr>Cambria Math</vt:lpstr>
      <vt:lpstr>Calibri</vt:lpstr>
      <vt:lpstr>Arial</vt:lpstr>
      <vt:lpstr>Tema do Office</vt:lpstr>
      <vt:lpstr>FIAP  Aplicações de Cálculo Diferencial e Integral   Aula 10</vt:lpstr>
      <vt:lpstr>Objetivos</vt:lpstr>
      <vt:lpstr>Problema #1</vt:lpstr>
      <vt:lpstr>Problemas de Otimização</vt:lpstr>
      <vt:lpstr>Compreendendo o problema</vt:lpstr>
      <vt:lpstr>Compreendendo o problema</vt:lpstr>
      <vt:lpstr>Compreendendo o problema</vt:lpstr>
      <vt:lpstr>Resolvendo o problema</vt:lpstr>
      <vt:lpstr>Resolvendo o problema</vt:lpstr>
      <vt:lpstr>Resolvendo o problema</vt:lpstr>
      <vt:lpstr>Resolvendo o problema</vt:lpstr>
      <vt:lpstr>Problema #2</vt:lpstr>
      <vt:lpstr>Cálculo de Probabilidade</vt:lpstr>
      <vt:lpstr>Cálculo de Probabilidade</vt:lpstr>
      <vt:lpstr>Cálculo de Probabilidade</vt:lpstr>
      <vt:lpstr>Resolvendo o problema</vt:lpstr>
      <vt:lpstr>Outros exemplos: Gradiente Descendente</vt:lpstr>
      <vt:lpstr>Gradiente Descendente e backpropagation</vt:lpstr>
      <vt:lpstr>Gradiente Descendente e dificuldades no cálculo</vt:lpstr>
      <vt:lpstr>Conclusões</vt:lpstr>
      <vt:lpstr>Referências bibliográficas</vt:lpstr>
      <vt:lpstr>Perguntas?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165</cp:revision>
  <cp:lastPrinted>2022-12-06T16:48:55Z</cp:lastPrinted>
  <dcterms:created xsi:type="dcterms:W3CDTF">2022-11-17T11:08:07Z</dcterms:created>
  <dcterms:modified xsi:type="dcterms:W3CDTF">2024-04-30T14:48:13Z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